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258" r:id="rId6"/>
    <p:sldId id="301" r:id="rId7"/>
    <p:sldId id="259" r:id="rId8"/>
    <p:sldId id="260" r:id="rId9"/>
    <p:sldId id="302" r:id="rId10"/>
    <p:sldId id="261" r:id="rId11"/>
    <p:sldId id="262" r:id="rId12"/>
    <p:sldId id="264" r:id="rId13"/>
    <p:sldId id="265" r:id="rId14"/>
    <p:sldId id="267" r:id="rId15"/>
    <p:sldId id="322" r:id="rId16"/>
    <p:sldId id="304" r:id="rId17"/>
    <p:sldId id="266" r:id="rId18"/>
    <p:sldId id="271" r:id="rId19"/>
    <p:sldId id="272" r:id="rId20"/>
    <p:sldId id="273" r:id="rId21"/>
    <p:sldId id="323" r:id="rId22"/>
    <p:sldId id="324" r:id="rId23"/>
    <p:sldId id="325" r:id="rId24"/>
    <p:sldId id="326" r:id="rId25"/>
    <p:sldId id="327" r:id="rId26"/>
    <p:sldId id="328" r:id="rId27"/>
    <p:sldId id="330" r:id="rId28"/>
    <p:sldId id="331" r:id="rId29"/>
    <p:sldId id="329" r:id="rId30"/>
    <p:sldId id="336" r:id="rId31"/>
    <p:sldId id="334" r:id="rId32"/>
    <p:sldId id="333" r:id="rId33"/>
    <p:sldId id="332" r:id="rId34"/>
    <p:sldId id="317" r:id="rId35"/>
    <p:sldId id="316" r:id="rId36"/>
    <p:sldId id="335" r:id="rId37"/>
    <p:sldId id="337" r:id="rId38"/>
    <p:sldId id="256" r:id="rId3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/>
              <a:t>2023 – 2024 EĞİTİM YILI 3. SINIF 2. KURUL DEĞERLENDİRMESİ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/>
              <a:t>Dr. Hatice Nur LALE</a:t>
            </a:r>
            <a:br>
              <a:rPr lang="tr-TR" dirty="0"/>
            </a:br>
            <a:r>
              <a:rPr lang="tr-TR" dirty="0"/>
              <a:t>FÜ TEAD </a:t>
            </a:r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7388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BARAJA TAKILAN ÖĞRENCİ SAYISI: (DERS GRUPLARINA GÖRE)</a:t>
            </a:r>
            <a:endParaRPr lang="tr-TR" sz="2400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8086168"/>
              </p:ext>
            </p:extLst>
          </p:nvPr>
        </p:nvGraphicFramePr>
        <p:xfrm>
          <a:off x="622738" y="832514"/>
          <a:ext cx="10946523" cy="5003056"/>
        </p:xfrm>
        <a:graphic>
          <a:graphicData uri="http://schemas.openxmlformats.org/drawingml/2006/table">
            <a:tbl>
              <a:tblPr firstRow="1" firstCol="1" bandRow="1"/>
              <a:tblGrid>
                <a:gridCol w="2233448">
                  <a:extLst>
                    <a:ext uri="{9D8B030D-6E8A-4147-A177-3AD203B41FA5}">
                      <a16:colId xmlns:a16="http://schemas.microsoft.com/office/drawing/2014/main" val="2454032061"/>
                    </a:ext>
                  </a:extLst>
                </a:gridCol>
                <a:gridCol w="2014615">
                  <a:extLst>
                    <a:ext uri="{9D8B030D-6E8A-4147-A177-3AD203B41FA5}">
                      <a16:colId xmlns:a16="http://schemas.microsoft.com/office/drawing/2014/main" val="3181694788"/>
                    </a:ext>
                  </a:extLst>
                </a:gridCol>
                <a:gridCol w="577823">
                  <a:extLst>
                    <a:ext uri="{9D8B030D-6E8A-4147-A177-3AD203B41FA5}">
                      <a16:colId xmlns:a16="http://schemas.microsoft.com/office/drawing/2014/main" val="1685641254"/>
                    </a:ext>
                  </a:extLst>
                </a:gridCol>
                <a:gridCol w="833934">
                  <a:extLst>
                    <a:ext uri="{9D8B030D-6E8A-4147-A177-3AD203B41FA5}">
                      <a16:colId xmlns:a16="http://schemas.microsoft.com/office/drawing/2014/main" val="3970464059"/>
                    </a:ext>
                  </a:extLst>
                </a:gridCol>
                <a:gridCol w="1299506">
                  <a:extLst>
                    <a:ext uri="{9D8B030D-6E8A-4147-A177-3AD203B41FA5}">
                      <a16:colId xmlns:a16="http://schemas.microsoft.com/office/drawing/2014/main" val="1019373930"/>
                    </a:ext>
                  </a:extLst>
                </a:gridCol>
                <a:gridCol w="2168908">
                  <a:extLst>
                    <a:ext uri="{9D8B030D-6E8A-4147-A177-3AD203B41FA5}">
                      <a16:colId xmlns:a16="http://schemas.microsoft.com/office/drawing/2014/main" val="126578750"/>
                    </a:ext>
                  </a:extLst>
                </a:gridCol>
                <a:gridCol w="161563">
                  <a:extLst>
                    <a:ext uri="{9D8B030D-6E8A-4147-A177-3AD203B41FA5}">
                      <a16:colId xmlns:a16="http://schemas.microsoft.com/office/drawing/2014/main" val="1642938944"/>
                    </a:ext>
                  </a:extLst>
                </a:gridCol>
                <a:gridCol w="1656726">
                  <a:extLst>
                    <a:ext uri="{9D8B030D-6E8A-4147-A177-3AD203B41FA5}">
                      <a16:colId xmlns:a16="http://schemas.microsoft.com/office/drawing/2014/main" val="3620434187"/>
                    </a:ext>
                  </a:extLst>
                </a:gridCol>
              </a:tblGrid>
              <a:tr h="612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Sınav-Ders adı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TIBBİ MİKROBİYOLOJİ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TIBBİ PATOLOJİ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ENFEKSİYON HASTALIKLARI VE KLİNİK MİKROBİYOLOJİ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TIBBİ FARMAKOLOJİ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0609416"/>
                  </a:ext>
                </a:extLst>
              </a:tr>
              <a:tr h="390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Uygulama türü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918559"/>
                  </a:ext>
                </a:extLst>
              </a:tr>
              <a:tr h="144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değeri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058352"/>
                  </a:ext>
                </a:extLst>
              </a:tr>
              <a:tr h="260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Değerlendirme türü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85057"/>
                  </a:ext>
                </a:extLst>
              </a:tr>
              <a:tr h="390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 sayısı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2,8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7,5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1,9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21,6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760318"/>
                  </a:ext>
                </a:extLst>
              </a:tr>
              <a:tr h="144132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832106"/>
                  </a:ext>
                </a:extLst>
              </a:tr>
              <a:tr h="5503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Sınav-Ders adı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ÇOCUK SAĞLIĞI VE HASTALIKLARI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TIBBİ PARAZİTOLOJİ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ANESTEZİYOLOJİ VE REANİMASYON*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NÜKLEER TIP*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161377"/>
                  </a:ext>
                </a:extLst>
              </a:tr>
              <a:tr h="390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Uygulama türü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74292"/>
                  </a:ext>
                </a:extLst>
              </a:tr>
              <a:tr h="144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değeri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038757"/>
                  </a:ext>
                </a:extLst>
              </a:tr>
              <a:tr h="2600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Değerlendirme türü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925692"/>
                  </a:ext>
                </a:extLst>
              </a:tr>
              <a:tr h="455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 sayısı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18,3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11,3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35,7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44,1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130" marR="2313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0066025"/>
                  </a:ext>
                </a:extLst>
              </a:tr>
            </a:tbl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622738" y="5979792"/>
            <a:ext cx="10731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*Anesteziyoloji ve </a:t>
            </a:r>
            <a:r>
              <a:rPr lang="tr-TR" b="1" dirty="0" err="1"/>
              <a:t>Reanimasyon</a:t>
            </a:r>
            <a:r>
              <a:rPr lang="tr-TR" b="1" dirty="0"/>
              <a:t> ile</a:t>
            </a:r>
            <a:r>
              <a:rPr lang="tr-TR" dirty="0"/>
              <a:t> </a:t>
            </a:r>
            <a:r>
              <a:rPr lang="tr-TR" b="1" dirty="0"/>
              <a:t>Nükleer Tıp baraj için beraber değerlendirilmiş olup, bu derslerde baraja takılan yani her iki dersin sorularını yapamayan öğrencilerin sayısı 37,yüzdesi % 17,4’dür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4218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749823"/>
              </p:ext>
            </p:extLst>
          </p:nvPr>
        </p:nvGraphicFramePr>
        <p:xfrm>
          <a:off x="609600" y="1888958"/>
          <a:ext cx="10688313" cy="2725866"/>
        </p:xfrm>
        <a:graphic>
          <a:graphicData uri="http://schemas.openxmlformats.org/drawingml/2006/table">
            <a:tbl>
              <a:tblPr firstRow="1" firstCol="1" bandRow="1"/>
              <a:tblGrid>
                <a:gridCol w="2426462">
                  <a:extLst>
                    <a:ext uri="{9D8B030D-6E8A-4147-A177-3AD203B41FA5}">
                      <a16:colId xmlns:a16="http://schemas.microsoft.com/office/drawing/2014/main" val="590892074"/>
                    </a:ext>
                  </a:extLst>
                </a:gridCol>
                <a:gridCol w="3424544">
                  <a:extLst>
                    <a:ext uri="{9D8B030D-6E8A-4147-A177-3AD203B41FA5}">
                      <a16:colId xmlns:a16="http://schemas.microsoft.com/office/drawing/2014/main" val="2871032704"/>
                    </a:ext>
                  </a:extLst>
                </a:gridCol>
                <a:gridCol w="3089577">
                  <a:extLst>
                    <a:ext uri="{9D8B030D-6E8A-4147-A177-3AD203B41FA5}">
                      <a16:colId xmlns:a16="http://schemas.microsoft.com/office/drawing/2014/main" val="2391749438"/>
                    </a:ext>
                  </a:extLst>
                </a:gridCol>
                <a:gridCol w="1747730">
                  <a:extLst>
                    <a:ext uri="{9D8B030D-6E8A-4147-A177-3AD203B41FA5}">
                      <a16:colId xmlns:a16="http://schemas.microsoft.com/office/drawing/2014/main" val="1930520772"/>
                    </a:ext>
                  </a:extLst>
                </a:gridCol>
              </a:tblGrid>
              <a:tr h="982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 numarası </a:t>
                      </a:r>
                      <a:endParaRPr lang="tr-T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FAZLA DOĞRU CEVAPLANAN SORU</a:t>
                      </a:r>
                      <a:endParaRPr lang="tr-T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FAZLA YANLIŞ CEVAPLANAN SORU</a:t>
                      </a:r>
                      <a:endParaRPr lang="tr-T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Kişi sayısı </a:t>
                      </a:r>
                      <a:endParaRPr lang="tr-TR" sz="2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754922"/>
                  </a:ext>
                </a:extLst>
              </a:tr>
              <a:tr h="9268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 soru 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tr-TR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tr-T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</a:t>
                      </a:r>
                      <a:endParaRPr lang="tr-TR" sz="2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99,5</a:t>
                      </a:r>
                      <a:endParaRPr lang="tr-TR" sz="2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433765"/>
                  </a:ext>
                </a:extLst>
              </a:tr>
              <a:tr h="491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 soru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tr-TR" sz="2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186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87,3</a:t>
                      </a:r>
                      <a:endParaRPr lang="tr-TR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5354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SORU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56"/>
            </a:pPr>
            <a:r>
              <a:rPr lang="tr-TR" sz="2400" dirty="0"/>
              <a:t>Aşağıdakilerden hangisi </a:t>
            </a:r>
            <a:r>
              <a:rPr lang="tr-TR" sz="2400" dirty="0" err="1"/>
              <a:t>Brucella</a:t>
            </a:r>
            <a:r>
              <a:rPr lang="tr-TR" sz="2400" dirty="0"/>
              <a:t> için söylenemez?</a:t>
            </a:r>
            <a:br>
              <a:rPr lang="tr-TR" sz="2400" dirty="0"/>
            </a:br>
            <a:r>
              <a:rPr lang="tr-TR" sz="2400" dirty="0"/>
              <a:t>a)   </a:t>
            </a:r>
            <a:r>
              <a:rPr lang="tr-TR" sz="2400" dirty="0" err="1"/>
              <a:t>Zoonozdur</a:t>
            </a:r>
            <a:r>
              <a:rPr lang="tr-TR" sz="2400" dirty="0"/>
              <a:t>. </a:t>
            </a:r>
            <a:r>
              <a:rPr lang="tr-TR" sz="24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(0 kişi)</a:t>
            </a: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b)   Malta humması, </a:t>
            </a:r>
            <a:r>
              <a:rPr lang="tr-TR" sz="2400" dirty="0" err="1"/>
              <a:t>Ondülan</a:t>
            </a:r>
            <a:r>
              <a:rPr lang="tr-TR" sz="2400" dirty="0"/>
              <a:t> ateş, Akdeniz humması veya </a:t>
            </a:r>
            <a:r>
              <a:rPr lang="tr-TR" sz="2400" dirty="0" err="1"/>
              <a:t>Bang</a:t>
            </a:r>
            <a:r>
              <a:rPr lang="tr-TR" sz="2400" dirty="0"/>
              <a:t> hastalığı olarak da adlandırılır.</a:t>
            </a:r>
            <a:r>
              <a:rPr lang="tr-TR" sz="24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(0 kişi)</a:t>
            </a: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c)    Hastalıklı hayvanların et,  kan, idrar vb. gibi ürünleri ile bulaş olur. </a:t>
            </a:r>
            <a:r>
              <a:rPr lang="tr-TR" sz="24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(0 kişi)</a:t>
            </a: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d)   Hücre içi çoğalır ve kronikleşmeye eğilimli 	</a:t>
            </a:r>
            <a:r>
              <a:rPr lang="tr-TR" sz="2400" dirty="0" err="1"/>
              <a:t>granülamatöz</a:t>
            </a:r>
            <a:r>
              <a:rPr lang="tr-TR" sz="2400" dirty="0"/>
              <a:t> enfeksiyonlara neden olur. </a:t>
            </a:r>
            <a:r>
              <a:rPr lang="tr-TR" sz="24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(1 kişi)</a:t>
            </a: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e)   </a:t>
            </a:r>
            <a:r>
              <a:rPr lang="tr-TR" sz="2400" b="1" dirty="0"/>
              <a:t>Sadece kanatlıları  </a:t>
            </a:r>
            <a:r>
              <a:rPr lang="tr-TR" sz="2400" b="1" dirty="0" err="1"/>
              <a:t>enfekte</a:t>
            </a:r>
            <a:r>
              <a:rPr lang="tr-TR" sz="2400" b="1" dirty="0"/>
              <a:t> eder. </a:t>
            </a:r>
            <a:r>
              <a:rPr lang="tr-TR" sz="24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(212 kişi)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2072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SORU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7145" y="1600200"/>
            <a:ext cx="11750565" cy="4916213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15000"/>
              </a:lnSpc>
              <a:buFont typeface="+mj-lt"/>
              <a:buAutoNum type="arabicPeriod" startAt="51"/>
              <a:tabLst>
                <a:tab pos="457200" algn="l"/>
              </a:tabLst>
            </a:pPr>
            <a:r>
              <a:rPr lang="tr-TR" sz="26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Enterotoksikojenik</a:t>
            </a: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E.coli'lerin</a:t>
            </a: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(ETEC) özelliklerinden değildir?</a:t>
            </a:r>
            <a:b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tr-TR" sz="2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Erişkinlerde, iki yaşın altındaki bebeklerde ve  çocuklarda </a:t>
            </a:r>
            <a:r>
              <a:rPr lang="tr-TR" sz="26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tonsillit</a:t>
            </a:r>
            <a:r>
              <a:rPr lang="tr-TR" sz="2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 turist </a:t>
            </a:r>
            <a:r>
              <a:rPr lang="tr-TR" sz="2600" b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diyaresine</a:t>
            </a:r>
            <a:r>
              <a:rPr lang="tr-TR" sz="2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neden olur. (27 kişi)</a:t>
            </a: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   </a:t>
            </a:r>
            <a:r>
              <a:rPr lang="tr-TR" sz="26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Termolabil</a:t>
            </a: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(TLT) toksinleri kolera benzeri etki yapar. </a:t>
            </a:r>
            <a:r>
              <a:rPr lang="tr-TR" sz="2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(20 kişi)</a:t>
            </a: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    </a:t>
            </a:r>
            <a:r>
              <a:rPr lang="tr-TR" sz="26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Fimbriya</a:t>
            </a: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6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kolonizasyon</a:t>
            </a: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faktörü </a:t>
            </a:r>
            <a:r>
              <a:rPr lang="tr-TR" sz="26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antijenik</a:t>
            </a: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yapıları ile bağırsak </a:t>
            </a:r>
            <a:r>
              <a:rPr lang="tr-TR" sz="26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epiteline</a:t>
            </a: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tutunurlar. </a:t>
            </a:r>
            <a:r>
              <a:rPr lang="tr-TR" sz="2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(22 kişi)</a:t>
            </a: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   </a:t>
            </a:r>
            <a:r>
              <a:rPr lang="tr-TR" sz="26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Kontamine</a:t>
            </a: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 ve </a:t>
            </a:r>
            <a:r>
              <a:rPr lang="tr-TR" sz="26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yiyecekelrin</a:t>
            </a: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ağız yolundan alınması ile bulaşır. </a:t>
            </a:r>
            <a:r>
              <a:rPr lang="tr-TR" sz="2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(18 kişi)</a:t>
            </a: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e)   </a:t>
            </a:r>
            <a:r>
              <a:rPr lang="tr-TR" sz="26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Termostabil</a:t>
            </a: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(TST) toksinleri </a:t>
            </a:r>
            <a:r>
              <a:rPr lang="tr-TR" sz="26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guanilat</a:t>
            </a: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siklaz</a:t>
            </a: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aktif </a:t>
            </a:r>
            <a:r>
              <a:rPr lang="tr-TR" sz="26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stozolde</a:t>
            </a: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600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cGMP</a:t>
            </a:r>
            <a:r>
              <a:rPr lang="tr-TR" sz="2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artışına neden olur. </a:t>
            </a:r>
            <a:r>
              <a:rPr lang="tr-TR" sz="2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(125 kişi)</a:t>
            </a:r>
          </a:p>
          <a:p>
            <a:pPr marL="0" lvl="0" indent="0">
              <a:lnSpc>
                <a:spcPct val="115000"/>
              </a:lnSpc>
              <a:buNone/>
              <a:tabLst>
                <a:tab pos="457200" algn="l"/>
              </a:tabLst>
            </a:pPr>
            <a:r>
              <a:rPr lang="tr-TR" sz="26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Boş bırakan 1 kişi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7449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612272" cy="39914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 BAZINDA EN FAZLA DOĞRU VE YANLIŞ CEVAPLANAN SORULAR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5286106"/>
              </p:ext>
            </p:extLst>
          </p:nvPr>
        </p:nvGraphicFramePr>
        <p:xfrm>
          <a:off x="647427" y="914399"/>
          <a:ext cx="10993817" cy="4845437"/>
        </p:xfrm>
        <a:graphic>
          <a:graphicData uri="http://schemas.openxmlformats.org/drawingml/2006/table">
            <a:tbl>
              <a:tblPr bandRow="1"/>
              <a:tblGrid>
                <a:gridCol w="5070201">
                  <a:extLst>
                    <a:ext uri="{9D8B030D-6E8A-4147-A177-3AD203B41FA5}">
                      <a16:colId xmlns:a16="http://schemas.microsoft.com/office/drawing/2014/main" val="3934650414"/>
                    </a:ext>
                  </a:extLst>
                </a:gridCol>
                <a:gridCol w="1240220">
                  <a:extLst>
                    <a:ext uri="{9D8B030D-6E8A-4147-A177-3AD203B41FA5}">
                      <a16:colId xmlns:a16="http://schemas.microsoft.com/office/drawing/2014/main" val="3486159711"/>
                    </a:ext>
                  </a:extLst>
                </a:gridCol>
                <a:gridCol w="1933904">
                  <a:extLst>
                    <a:ext uri="{9D8B030D-6E8A-4147-A177-3AD203B41FA5}">
                      <a16:colId xmlns:a16="http://schemas.microsoft.com/office/drawing/2014/main" val="2127461292"/>
                    </a:ext>
                  </a:extLst>
                </a:gridCol>
                <a:gridCol w="1030014">
                  <a:extLst>
                    <a:ext uri="{9D8B030D-6E8A-4147-A177-3AD203B41FA5}">
                      <a16:colId xmlns:a16="http://schemas.microsoft.com/office/drawing/2014/main" val="3895141390"/>
                    </a:ext>
                  </a:extLst>
                </a:gridCol>
                <a:gridCol w="1719478">
                  <a:extLst>
                    <a:ext uri="{9D8B030D-6E8A-4147-A177-3AD203B41FA5}">
                      <a16:colId xmlns:a16="http://schemas.microsoft.com/office/drawing/2014/main" val="396273075"/>
                    </a:ext>
                  </a:extLst>
                </a:gridCol>
              </a:tblGrid>
              <a:tr h="40199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DOĞRU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YANLIŞ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95494"/>
                  </a:ext>
                </a:extLst>
              </a:tr>
              <a:tr h="52212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SORU NO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KİŞİ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SAYI / %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SORU NO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KİŞİ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SAYI / %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405599"/>
                  </a:ext>
                </a:extLst>
              </a:tr>
              <a:tr h="40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Nükleer Tıp (1)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119 (%55,9)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980612"/>
                  </a:ext>
                </a:extLst>
              </a:tr>
              <a:tr h="40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Anesteziyoloji ve </a:t>
                      </a:r>
                      <a:r>
                        <a:rPr lang="tr-TR" sz="2000" b="1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Reanimasyon</a:t>
                      </a: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(2)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137 (%64,3)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156479"/>
                  </a:ext>
                </a:extLst>
              </a:tr>
              <a:tr h="40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Parazitoloji (3-8)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174 (%81,7)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 (%43,2)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639707"/>
                  </a:ext>
                </a:extLst>
              </a:tr>
              <a:tr h="40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Çocuk Sağlığı ve Hastalıkları (9-11)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163 (%76,5)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175 (%82,2)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725866"/>
                  </a:ext>
                </a:extLst>
              </a:tr>
              <a:tr h="40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Tıbbi Farmakoloji (12-35)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177 (%83,1)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180 (%84,5)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957541"/>
                  </a:ext>
                </a:extLst>
              </a:tr>
              <a:tr h="40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Tıbbi Mikrobiyoloji (36-77)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212 (%99,5)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186 (%87,3)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909761"/>
                  </a:ext>
                </a:extLst>
              </a:tr>
              <a:tr h="40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Tıbbi Patoloji (78-95)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211 (%99,1)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181 (%85,0)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404434"/>
                  </a:ext>
                </a:extLst>
              </a:tr>
              <a:tr h="40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Enfeksiyon Hastalıkları ve Klinik </a:t>
                      </a:r>
                      <a:r>
                        <a:rPr lang="tr-TR" sz="2000" b="1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Mik</a:t>
                      </a: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.(96-100)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211 (%99,1)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 (%40,8)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621550"/>
                  </a:ext>
                </a:extLst>
              </a:tr>
              <a:tr h="416186">
                <a:tc gridSpan="5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*Soru </a:t>
                      </a:r>
                      <a:r>
                        <a:rPr lang="tr-TR" sz="1800" b="1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tr-TR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 grubu kitapçığına göredir.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**Kişi sayısı teorik sınava katılan 213 kişi üzerinden verilmiştir.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20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168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GÜVENİRLİK</a:t>
            </a:r>
            <a:endParaRPr lang="tr-TR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9218789"/>
              </p:ext>
            </p:extLst>
          </p:nvPr>
        </p:nvGraphicFramePr>
        <p:xfrm>
          <a:off x="360947" y="2033338"/>
          <a:ext cx="6340642" cy="3380045"/>
        </p:xfrm>
        <a:graphic>
          <a:graphicData uri="http://schemas.openxmlformats.org/drawingml/2006/table">
            <a:tbl>
              <a:tblPr firstRow="1" firstCol="1" bandRow="1"/>
              <a:tblGrid>
                <a:gridCol w="4871309">
                  <a:extLst>
                    <a:ext uri="{9D8B030D-6E8A-4147-A177-3AD203B41FA5}">
                      <a16:colId xmlns:a16="http://schemas.microsoft.com/office/drawing/2014/main" val="746078651"/>
                    </a:ext>
                  </a:extLst>
                </a:gridCol>
                <a:gridCol w="1469333">
                  <a:extLst>
                    <a:ext uri="{9D8B030D-6E8A-4147-A177-3AD203B41FA5}">
                      <a16:colId xmlns:a16="http://schemas.microsoft.com/office/drawing/2014/main" val="2946518516"/>
                    </a:ext>
                  </a:extLst>
                </a:gridCol>
              </a:tblGrid>
              <a:tr h="565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Cronbach's</a:t>
                      </a: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Alpha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90056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Split-Half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odd-even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Correlation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88143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Spearman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-Brown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Prophecy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2835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63,08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06577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Deviation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460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KR21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104286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KR20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36935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677212"/>
              </p:ext>
            </p:extLst>
          </p:nvPr>
        </p:nvGraphicFramePr>
        <p:xfrm>
          <a:off x="6918158" y="1909896"/>
          <a:ext cx="4824663" cy="3468220"/>
        </p:xfrm>
        <a:graphic>
          <a:graphicData uri="http://schemas.openxmlformats.org/drawingml/2006/table">
            <a:tbl>
              <a:tblPr firstRow="1" firstCol="1" bandRow="1"/>
              <a:tblGrid>
                <a:gridCol w="2401058">
                  <a:extLst>
                    <a:ext uri="{9D8B030D-6E8A-4147-A177-3AD203B41FA5}">
                      <a16:colId xmlns:a16="http://schemas.microsoft.com/office/drawing/2014/main" val="937265012"/>
                    </a:ext>
                  </a:extLst>
                </a:gridCol>
                <a:gridCol w="1039973">
                  <a:extLst>
                    <a:ext uri="{9D8B030D-6E8A-4147-A177-3AD203B41FA5}">
                      <a16:colId xmlns:a16="http://schemas.microsoft.com/office/drawing/2014/main" val="3217680511"/>
                    </a:ext>
                  </a:extLst>
                </a:gridCol>
                <a:gridCol w="1118937">
                  <a:extLst>
                    <a:ext uri="{9D8B030D-6E8A-4147-A177-3AD203B41FA5}">
                      <a16:colId xmlns:a16="http://schemas.microsoft.com/office/drawing/2014/main" val="2233608297"/>
                    </a:ext>
                  </a:extLst>
                </a:gridCol>
                <a:gridCol w="264695">
                  <a:extLst>
                    <a:ext uri="{9D8B030D-6E8A-4147-A177-3AD203B41FA5}">
                      <a16:colId xmlns:a16="http://schemas.microsoft.com/office/drawing/2014/main" val="1857057277"/>
                    </a:ext>
                  </a:extLst>
                </a:gridCol>
              </a:tblGrid>
              <a:tr h="49422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Reliability</a:t>
                      </a:r>
                      <a:r>
                        <a:rPr lang="tr-TR" sz="1600" dirty="0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Calculator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16468"/>
                  </a:ext>
                </a:extLst>
              </a:tr>
              <a:tr h="741332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created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Del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Siegle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(del.siegle@uconn.edu)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EPSY 5601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638360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607909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223022"/>
                  </a:ext>
                </a:extLst>
              </a:tr>
              <a:tr h="6147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066098"/>
                  </a:ext>
                </a:extLst>
              </a:tr>
              <a:tr h="741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Questions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Subjects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765699"/>
                  </a:ext>
                </a:extLst>
              </a:tr>
              <a:tr h="204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213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089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556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067435"/>
              </p:ext>
            </p:extLst>
          </p:nvPr>
        </p:nvGraphicFramePr>
        <p:xfrm>
          <a:off x="609600" y="1828797"/>
          <a:ext cx="10972799" cy="3805363"/>
        </p:xfrm>
        <a:graphic>
          <a:graphicData uri="http://schemas.openxmlformats.org/drawingml/2006/table">
            <a:tbl>
              <a:tblPr firstRow="1" firstCol="1" bandRow="1"/>
              <a:tblGrid>
                <a:gridCol w="4961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6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77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Ortalama zorluk </a:t>
                      </a:r>
                      <a:r>
                        <a:rPr kumimoji="0" lang="tr-TR" sz="2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indexi</a:t>
                      </a:r>
                      <a:r>
                        <a:rPr kumimoji="0" lang="tr-TR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(OZİ)</a:t>
                      </a:r>
                      <a:endParaRPr kumimoji="0" lang="tr-TR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67,55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153515"/>
                  </a:ext>
                </a:extLst>
              </a:tr>
              <a:tr h="5346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 GÜÇLÜKTE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6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6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64,9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6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68,8</a:t>
                      </a:r>
                      <a:endParaRPr lang="tr-TR" sz="24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7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36979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SORULARIN NİTELİĞİ</a:t>
            </a:r>
            <a:endParaRPr lang="tr-TR" sz="3200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692104"/>
              </p:ext>
            </p:extLst>
          </p:nvPr>
        </p:nvGraphicFramePr>
        <p:xfrm>
          <a:off x="609601" y="1271752"/>
          <a:ext cx="10972798" cy="5108829"/>
        </p:xfrm>
        <a:graphic>
          <a:graphicData uri="http://schemas.openxmlformats.org/drawingml/2006/table">
            <a:tbl>
              <a:tblPr firstRow="1" firstCol="1" bandRow="1"/>
              <a:tblGrid>
                <a:gridCol w="4077492">
                  <a:extLst>
                    <a:ext uri="{9D8B030D-6E8A-4147-A177-3AD203B41FA5}">
                      <a16:colId xmlns:a16="http://schemas.microsoft.com/office/drawing/2014/main" val="635899098"/>
                    </a:ext>
                  </a:extLst>
                </a:gridCol>
                <a:gridCol w="1149949">
                  <a:extLst>
                    <a:ext uri="{9D8B030D-6E8A-4147-A177-3AD203B41FA5}">
                      <a16:colId xmlns:a16="http://schemas.microsoft.com/office/drawing/2014/main" val="310427441"/>
                    </a:ext>
                  </a:extLst>
                </a:gridCol>
                <a:gridCol w="1149949">
                  <a:extLst>
                    <a:ext uri="{9D8B030D-6E8A-4147-A177-3AD203B41FA5}">
                      <a16:colId xmlns:a16="http://schemas.microsoft.com/office/drawing/2014/main" val="1344243722"/>
                    </a:ext>
                  </a:extLst>
                </a:gridCol>
                <a:gridCol w="1149949">
                  <a:extLst>
                    <a:ext uri="{9D8B030D-6E8A-4147-A177-3AD203B41FA5}">
                      <a16:colId xmlns:a16="http://schemas.microsoft.com/office/drawing/2014/main" val="634525016"/>
                    </a:ext>
                  </a:extLst>
                </a:gridCol>
                <a:gridCol w="1149949">
                  <a:extLst>
                    <a:ext uri="{9D8B030D-6E8A-4147-A177-3AD203B41FA5}">
                      <a16:colId xmlns:a16="http://schemas.microsoft.com/office/drawing/2014/main" val="1340841338"/>
                    </a:ext>
                  </a:extLst>
                </a:gridCol>
                <a:gridCol w="1149949">
                  <a:extLst>
                    <a:ext uri="{9D8B030D-6E8A-4147-A177-3AD203B41FA5}">
                      <a16:colId xmlns:a16="http://schemas.microsoft.com/office/drawing/2014/main" val="542972694"/>
                    </a:ext>
                  </a:extLst>
                </a:gridCol>
                <a:gridCol w="1145561">
                  <a:extLst>
                    <a:ext uri="{9D8B030D-6E8A-4147-A177-3AD203B41FA5}">
                      <a16:colId xmlns:a16="http://schemas.microsoft.com/office/drawing/2014/main" val="3402652666"/>
                    </a:ext>
                  </a:extLst>
                </a:gridCol>
              </a:tblGrid>
              <a:tr h="48347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Sorunun niteliği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(ayırt edicilik)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7245" algn="ctr"/>
                          <a:tab pos="1222375" algn="l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Çok Kolay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7240" algn="ctr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7245" algn="ctr"/>
                          <a:tab pos="1222375" algn="l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Güçlükte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7240" algn="ctr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6836021"/>
                  </a:ext>
                </a:extLst>
              </a:tr>
              <a:tr h="32598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7245" algn="ctr"/>
                          <a:tab pos="1222375" algn="l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7245" algn="ctr"/>
                          <a:tab pos="1222375" algn="l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7240" algn="ctr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7240" algn="ctr"/>
                        </a:tabLs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9003431"/>
                  </a:ext>
                </a:extLst>
              </a:tr>
              <a:tr h="651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ayırt edebilen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35,7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8797816"/>
                  </a:ext>
                </a:extLst>
              </a:tr>
              <a:tr h="651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tam ayırt edemeyen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Gözden geçirilmeli)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17,3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9843539"/>
                  </a:ext>
                </a:extLst>
              </a:tr>
              <a:tr h="651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ayırt edemeyen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(Düzeltilmeli, geliştirilmeli)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18,4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439657"/>
                  </a:ext>
                </a:extLst>
              </a:tr>
              <a:tr h="651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ayırt edemeyen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Mutlaka testten çıkarılması gereken 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28,6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515080"/>
                  </a:ext>
                </a:extLst>
              </a:tr>
              <a:tr h="6519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100</a:t>
                      </a:r>
                    </a:p>
                  </a:txBody>
                  <a:tcPr marL="64093" marR="64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25,5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35,7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22,5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12,2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4,1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98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442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690371"/>
              </p:ext>
            </p:extLst>
          </p:nvPr>
        </p:nvGraphicFramePr>
        <p:xfrm>
          <a:off x="212738" y="861433"/>
          <a:ext cx="11731574" cy="5093847"/>
        </p:xfrm>
        <a:graphic>
          <a:graphicData uri="http://schemas.openxmlformats.org/drawingml/2006/table">
            <a:tbl>
              <a:tblPr firstRow="1" firstCol="1" bandRow="1"/>
              <a:tblGrid>
                <a:gridCol w="3472158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21269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80443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51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(%)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29,4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17,6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7,8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35,3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9,8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45,1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72,5</a:t>
                      </a:r>
                      <a:endParaRPr lang="tr-TR" sz="2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11,8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3,9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3,9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11,7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9,8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23,5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43,1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15,7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58,8</a:t>
                      </a:r>
                      <a:endParaRPr lang="tr-TR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  <p:sp>
        <p:nvSpPr>
          <p:cNvPr id="2" name="Patlama 1 1"/>
          <p:cNvSpPr/>
          <p:nvPr/>
        </p:nvSpPr>
        <p:spPr>
          <a:xfrm>
            <a:off x="4319752" y="3678621"/>
            <a:ext cx="1019503" cy="1093076"/>
          </a:xfrm>
          <a:prstGeom prst="irregularSeal1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1801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5564968"/>
              </p:ext>
            </p:extLst>
          </p:nvPr>
        </p:nvGraphicFramePr>
        <p:xfrm>
          <a:off x="223248" y="977046"/>
          <a:ext cx="11731574" cy="4142017"/>
        </p:xfrm>
        <a:graphic>
          <a:graphicData uri="http://schemas.openxmlformats.org/drawingml/2006/table">
            <a:tbl>
              <a:tblPr firstRow="1" firstCol="1" bandRow="1"/>
              <a:tblGrid>
                <a:gridCol w="3472158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50856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21269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80443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51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(%)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9589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3,9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11,8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15,7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43,1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25,5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68,6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893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9,8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31,4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43,1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74,5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3,9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3,9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5,9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54,9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31,4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86,3</a:t>
                      </a:r>
                      <a:endParaRPr lang="tr-TR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7261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  <a:tabLst>
                <a:tab pos="2057400" algn="l"/>
                <a:tab pos="2250440" algn="l"/>
                <a:tab pos="2340610" algn="l"/>
                <a:tab pos="2430780" algn="l"/>
              </a:tabLst>
            </a:pPr>
            <a:r>
              <a:rPr lang="tr-TR" sz="24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 DERS KURULU: ENFEKSİYON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15000"/>
              </a:lnSpc>
              <a:spcAft>
                <a:spcPts val="0"/>
              </a:spcAft>
              <a:tabLst>
                <a:tab pos="2057400" algn="l"/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09 Ekim – 03 Kasım 2023		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4 Hafta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Kurul Toplam Ders Saati	           	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109 Saat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>
              <a:lnSpc>
                <a:spcPct val="115000"/>
              </a:lnSpc>
              <a:spcAft>
                <a:spcPts val="0"/>
              </a:spcAf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Pratik Sınav		          		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-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15000"/>
              </a:lnSpc>
              <a:spcAft>
                <a:spcPts val="0"/>
              </a:spcAft>
              <a:tabLst>
                <a:tab pos="2057400" algn="l"/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Teorik Sınavlar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		: 03 Kasım</a:t>
            </a: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2023</a:t>
            </a:r>
            <a:endParaRPr lang="tr-T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algn="just">
              <a:lnSpc>
                <a:spcPct val="115000"/>
              </a:lnSpc>
              <a:spcAft>
                <a:spcPts val="0"/>
              </a:spcAft>
              <a:tabLst>
                <a:tab pos="2057400" algn="l"/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Ders Kurulu Başkanı		: </a:t>
            </a:r>
            <a:r>
              <a:rPr lang="tr-TR" sz="2400" dirty="0"/>
              <a:t>Prof. Dr. Yasemin ÜSTÜNDAĞ</a:t>
            </a:r>
          </a:p>
          <a:p>
            <a:pPr marL="180340" algn="just">
              <a:lnSpc>
                <a:spcPct val="115000"/>
              </a:lnSpc>
              <a:spcAft>
                <a:spcPts val="0"/>
              </a:spcAft>
              <a:tabLst>
                <a:tab pos="2057400" algn="l"/>
                <a:tab pos="2250440" algn="l"/>
                <a:tab pos="2340610" algn="l"/>
                <a:tab pos="2430780" algn="l"/>
              </a:tabLs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Ders Kurulu Başkan Yardımcısı	</a:t>
            </a:r>
            <a:r>
              <a:rPr lang="tr-T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tr-TR" sz="2400" dirty="0"/>
              <a:t>Dr. </a:t>
            </a:r>
            <a:r>
              <a:rPr lang="tr-TR" sz="2400" dirty="0" err="1"/>
              <a:t>Öğr</a:t>
            </a:r>
            <a:r>
              <a:rPr lang="tr-TR" sz="2400" dirty="0"/>
              <a:t>. Üyesi Merve YILMAZ BOZOĞLAN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599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9111190"/>
              </p:ext>
            </p:extLst>
          </p:nvPr>
        </p:nvGraphicFramePr>
        <p:xfrm>
          <a:off x="130206" y="977463"/>
          <a:ext cx="11969079" cy="4528782"/>
        </p:xfrm>
        <a:graphic>
          <a:graphicData uri="http://schemas.openxmlformats.org/drawingml/2006/table">
            <a:tbl>
              <a:tblPr firstRow="1" firstCol="1" bandRow="1"/>
              <a:tblGrid>
                <a:gridCol w="3525017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51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45,1</a:t>
                      </a:r>
                      <a:endParaRPr lang="tr-TR" sz="2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13,7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tr-TR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17,6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19,6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3,9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23,5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9,8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9,8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27,5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35,3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17,6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52,9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19,6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17,6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31,4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23,5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31,3</a:t>
                      </a:r>
                      <a:endParaRPr lang="tr-TR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  <p:sp>
        <p:nvSpPr>
          <p:cNvPr id="3" name="Patlama 1 2"/>
          <p:cNvSpPr/>
          <p:nvPr/>
        </p:nvSpPr>
        <p:spPr>
          <a:xfrm>
            <a:off x="4340773" y="2060028"/>
            <a:ext cx="1019503" cy="1093076"/>
          </a:xfrm>
          <a:prstGeom prst="irregularSeal1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761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5964122"/>
              </p:ext>
            </p:extLst>
          </p:nvPr>
        </p:nvGraphicFramePr>
        <p:xfrm>
          <a:off x="222921" y="1019504"/>
          <a:ext cx="11969079" cy="4502991"/>
        </p:xfrm>
        <a:graphic>
          <a:graphicData uri="http://schemas.openxmlformats.org/drawingml/2006/table">
            <a:tbl>
              <a:tblPr firstRow="1" firstCol="1" bandRow="1"/>
              <a:tblGrid>
                <a:gridCol w="3525017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51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9,8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19,6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17,6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41,2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11,8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53,0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33,3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17,6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21,6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21,6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5,9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27,5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35,3</a:t>
                      </a:r>
                      <a:endParaRPr lang="tr-TR" sz="2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27,5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17,6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11,8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29,4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  <p:sp>
        <p:nvSpPr>
          <p:cNvPr id="3" name="Patlama 1 2"/>
          <p:cNvSpPr/>
          <p:nvPr/>
        </p:nvSpPr>
        <p:spPr>
          <a:xfrm>
            <a:off x="4393324" y="4246180"/>
            <a:ext cx="1019503" cy="1093076"/>
          </a:xfrm>
          <a:prstGeom prst="irregularSeal1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54041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878993"/>
              </p:ext>
            </p:extLst>
          </p:nvPr>
        </p:nvGraphicFramePr>
        <p:xfrm>
          <a:off x="145270" y="461199"/>
          <a:ext cx="11969079" cy="5778462"/>
        </p:xfrm>
        <a:graphic>
          <a:graphicData uri="http://schemas.openxmlformats.org/drawingml/2006/table">
            <a:tbl>
              <a:tblPr firstRow="1" firstCol="1" bandRow="1"/>
              <a:tblGrid>
                <a:gridCol w="3525017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67642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51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vert="vert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51218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25,5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23,5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21,6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25,5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3,9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29,4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58724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19,6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19,6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29,4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27,5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3,9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31,4</a:t>
                      </a:r>
                      <a:endParaRPr lang="tr-TR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23,5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17,6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25,5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25,5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7,8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33,3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16.Kurulda uygulanan zıt panel ilgili dersteki (Mikrobiyolojideki) başarımı arttırdı.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49,0</a:t>
                      </a:r>
                      <a:endParaRPr lang="tr-TR" sz="24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9,8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15,7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13,7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11,8</a:t>
                      </a:r>
                      <a:endParaRPr lang="tr-TR" sz="2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25,5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740107"/>
                  </a:ext>
                </a:extLst>
              </a:tr>
            </a:tbl>
          </a:graphicData>
        </a:graphic>
      </p:graphicFrame>
      <p:sp>
        <p:nvSpPr>
          <p:cNvPr id="3" name="Patlama 1 2"/>
          <p:cNvSpPr/>
          <p:nvPr/>
        </p:nvSpPr>
        <p:spPr>
          <a:xfrm>
            <a:off x="4330262" y="5044965"/>
            <a:ext cx="1019503" cy="1093076"/>
          </a:xfrm>
          <a:prstGeom prst="irregularSeal1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9435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Özetle;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Serbest çalışma saatinin az olduğu,</a:t>
            </a:r>
          </a:p>
          <a:p>
            <a:r>
              <a:rPr lang="tr-TR" dirty="0"/>
              <a:t>Kurulda derslerin yoğun olduğu,</a:t>
            </a:r>
          </a:p>
          <a:p>
            <a:endParaRPr lang="tr-TR" dirty="0"/>
          </a:p>
          <a:p>
            <a:r>
              <a:rPr lang="tr-TR" dirty="0"/>
              <a:t>Zıt panelin başarıyı artırma konusunda yetersizliği</a:t>
            </a:r>
          </a:p>
          <a:p>
            <a:endParaRPr lang="tr-TR" dirty="0"/>
          </a:p>
          <a:p>
            <a:r>
              <a:rPr lang="tr-TR" dirty="0"/>
              <a:t>Fiziksel ortam </a:t>
            </a:r>
            <a:r>
              <a:rPr lang="tr-TR" dirty="0" err="1" smtClean="0"/>
              <a:t>yetersizliği,mikrofon</a:t>
            </a:r>
            <a:r>
              <a:rPr lang="tr-TR" dirty="0"/>
              <a:t>-</a:t>
            </a:r>
            <a:r>
              <a:rPr lang="tr-TR" dirty="0" smtClean="0"/>
              <a:t>ses sistemi</a:t>
            </a:r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55392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183363"/>
            <a:ext cx="10972800" cy="3942801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Son hafta ders olmaması (2 öğrenci)</a:t>
            </a:r>
          </a:p>
          <a:p>
            <a:pPr lvl="0"/>
            <a:r>
              <a:rPr lang="tr-TR" dirty="0"/>
              <a:t>Konu müfredat yeterli, fazla bileydi (1 öğrenci)</a:t>
            </a:r>
          </a:p>
          <a:p>
            <a:pPr lvl="0"/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582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tr-TR" sz="32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Ders konuları birbirini </a:t>
            </a:r>
            <a:r>
              <a:rPr lang="tr-TR" sz="3200" dirty="0" err="1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tamamlıyordu,bağlantılıydı</a:t>
            </a:r>
            <a:r>
              <a:rPr lang="tr-TR" sz="32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(7 </a:t>
            </a:r>
            <a:r>
              <a:rPr lang="tr-TR" dirty="0"/>
              <a:t>öğrenci</a:t>
            </a:r>
            <a:r>
              <a:rPr lang="tr-TR" dirty="0" smtClean="0"/>
              <a:t>)</a:t>
            </a:r>
          </a:p>
          <a:p>
            <a:pPr lvl="0"/>
            <a:endParaRPr lang="tr-TR" dirty="0"/>
          </a:p>
          <a:p>
            <a:pPr lvl="0"/>
            <a:r>
              <a:rPr lang="tr-TR" sz="3200" dirty="0"/>
              <a:t>Dersler ilgi çekiciydi (1 </a:t>
            </a:r>
            <a:r>
              <a:rPr lang="tr-TR" dirty="0"/>
              <a:t>öğrenci)</a:t>
            </a:r>
          </a:p>
          <a:p>
            <a:r>
              <a:rPr lang="tr-TR" sz="3200" dirty="0"/>
              <a:t>Tıp ile ilgili daha fazla bilgi edindim (2 </a:t>
            </a:r>
            <a:r>
              <a:rPr lang="tr-TR" dirty="0"/>
              <a:t>öğrenci)</a:t>
            </a:r>
            <a:endParaRPr lang="tr-TR" sz="3200" dirty="0"/>
          </a:p>
          <a:p>
            <a:r>
              <a:rPr lang="tr-TR" sz="3200" dirty="0"/>
              <a:t>Kurul hastalıklara olan ilgimi arttırdı  (1 </a:t>
            </a:r>
            <a:r>
              <a:rPr lang="tr-TR" dirty="0"/>
              <a:t>öğrenci)</a:t>
            </a:r>
            <a:endParaRPr lang="tr-TR" sz="3200" dirty="0"/>
          </a:p>
          <a:p>
            <a:r>
              <a:rPr lang="tr-TR" dirty="0"/>
              <a:t>Klinik bağlantılı olması (1 öğrenci)</a:t>
            </a:r>
            <a:endParaRPr lang="tr-TR" sz="3200" dirty="0"/>
          </a:p>
          <a:p>
            <a:r>
              <a:rPr lang="tr-TR" sz="3200" dirty="0"/>
              <a:t>İlgi çekici ve mesleğe ilgimi artırdı, fizik muayene yeteneğimi geliştirecek düzeydeydi konular (1 </a:t>
            </a:r>
            <a:r>
              <a:rPr lang="tr-TR" dirty="0"/>
              <a:t>öğrenci</a:t>
            </a:r>
            <a:r>
              <a:rPr lang="tr-TR" dirty="0" smtClean="0"/>
              <a:t>)</a:t>
            </a:r>
            <a:endParaRPr lang="tr-TR" sz="3200" dirty="0"/>
          </a:p>
          <a:p>
            <a:pPr lvl="0"/>
            <a:r>
              <a:rPr lang="tr-TR" sz="3200" dirty="0"/>
              <a:t>Mesleğe ilgimi artırdı (1 </a:t>
            </a:r>
            <a:r>
              <a:rPr lang="tr-TR" dirty="0"/>
              <a:t>öğrenci)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48100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endParaRPr lang="tr-TR" sz="2900" dirty="0"/>
          </a:p>
          <a:p>
            <a:pPr lvl="0"/>
            <a:r>
              <a:rPr lang="tr-TR" sz="29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Hocalarımızın çoğunun önemli yerler üzerinde durması,, sınavdan aldığım puanı yükseltti (2 </a:t>
            </a:r>
            <a:r>
              <a:rPr lang="tr-TR" sz="2800" dirty="0"/>
              <a:t>öğrenci)</a:t>
            </a:r>
            <a:endParaRPr lang="tr-TR" sz="29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tr-TR" sz="29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Bazı hocalarımızın slaytlarında görsel materyallere yer vermesi anlamamı kolaylaştırdı. (1 </a:t>
            </a:r>
            <a:r>
              <a:rPr lang="tr-TR" sz="2800" dirty="0"/>
              <a:t>öğrenci)</a:t>
            </a:r>
            <a:endParaRPr lang="tr-TR" sz="29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tr-TR" sz="2900" dirty="0"/>
              <a:t>Anlatılanların hayatla ilişkisini görmek güzeldi (1 </a:t>
            </a:r>
            <a:r>
              <a:rPr lang="tr-TR" sz="2800" dirty="0"/>
              <a:t>öğrenci)</a:t>
            </a:r>
            <a:endParaRPr lang="tr-TR" sz="2900" dirty="0"/>
          </a:p>
          <a:p>
            <a:pPr lvl="0"/>
            <a:r>
              <a:rPr lang="tr-TR" sz="2900" dirty="0"/>
              <a:t>Hocalarımızın ders </a:t>
            </a:r>
            <a:r>
              <a:rPr lang="tr-TR" sz="2900" dirty="0" err="1"/>
              <a:t>anlatışı,ilgisi</a:t>
            </a:r>
            <a:r>
              <a:rPr lang="tr-TR" sz="2900" dirty="0"/>
              <a:t> (8 </a:t>
            </a:r>
            <a:r>
              <a:rPr lang="tr-TR" sz="2800" dirty="0"/>
              <a:t>öğrenci)</a:t>
            </a:r>
            <a:endParaRPr lang="tr-TR" sz="2900" dirty="0"/>
          </a:p>
          <a:p>
            <a:pPr lvl="0"/>
            <a:r>
              <a:rPr lang="tr-TR" sz="2900" dirty="0"/>
              <a:t>Bazı ders sonlarında yapılan konu özetlemesi ve sorularla desteklenmesi derse olan sempatimi arttırdı. Diğer hocalarımızdan da böyle beklentilerimiz var. (2 </a:t>
            </a:r>
            <a:r>
              <a:rPr lang="tr-TR" sz="2800" dirty="0"/>
              <a:t>öğrenci)</a:t>
            </a:r>
            <a:endParaRPr lang="tr-TR" sz="2900" dirty="0"/>
          </a:p>
          <a:p>
            <a:pPr lvl="0"/>
            <a:endParaRPr lang="tr-TR" sz="29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9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0918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tr-TR" sz="3200" dirty="0"/>
          </a:p>
          <a:p>
            <a:pPr lvl="0"/>
            <a:r>
              <a:rPr lang="tr-TR" sz="3200" dirty="0"/>
              <a:t>Grup çalışmalarına yönelik etkinlik iyiydi (1 </a:t>
            </a:r>
            <a:r>
              <a:rPr lang="tr-TR" dirty="0"/>
              <a:t>öğrenci)</a:t>
            </a:r>
            <a:endParaRPr lang="tr-TR" sz="3200" dirty="0"/>
          </a:p>
          <a:p>
            <a:pPr lvl="0"/>
            <a:r>
              <a:rPr lang="tr-TR" sz="32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Sabrımı arttırdı  (1 </a:t>
            </a:r>
            <a:r>
              <a:rPr lang="tr-TR" dirty="0"/>
              <a:t>öğrenci)</a:t>
            </a:r>
            <a:endParaRPr lang="tr-TR" sz="32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sz="3200" dirty="0"/>
              <a:t>Zıt panele çıkmadım (1 </a:t>
            </a:r>
            <a:r>
              <a:rPr lang="tr-TR" dirty="0"/>
              <a:t>öğrenci)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1946475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231641"/>
            <a:ext cx="10972800" cy="5523722"/>
          </a:xfrm>
        </p:spPr>
        <p:txBody>
          <a:bodyPr>
            <a:noAutofit/>
          </a:bodyPr>
          <a:lstStyle/>
          <a:p>
            <a:r>
              <a:rPr lang="tr-TR" sz="2000" dirty="0"/>
              <a:t>(Gün ve hafta boyu)Çok yoğun bir kurul. Kurul suresi yetersiz. Dersler çok fazlaydı. Serbest çalışma zamanımız yoktu… (38 öğrenci)</a:t>
            </a:r>
          </a:p>
          <a:p>
            <a:pPr marL="1257300" lvl="3" indent="0">
              <a:buNone/>
            </a:pPr>
            <a:r>
              <a:rPr lang="tr-TR" sz="1800" dirty="0"/>
              <a:t>… ders yükü hafiflemeli,,</a:t>
            </a:r>
          </a:p>
          <a:p>
            <a:pPr marL="1257300" lvl="3" indent="0">
              <a:buNone/>
            </a:pPr>
            <a:r>
              <a:rPr lang="tr-TR" sz="1800" dirty="0"/>
              <a:t>… stresliydi, </a:t>
            </a:r>
          </a:p>
          <a:p>
            <a:pPr marL="1257300" lvl="3" indent="0">
              <a:buNone/>
            </a:pPr>
            <a:r>
              <a:rPr lang="tr-TR" sz="1800" dirty="0"/>
              <a:t>… çalışacak zaman bulamadık, </a:t>
            </a:r>
          </a:p>
          <a:p>
            <a:pPr marL="1257300" lvl="3" indent="0">
              <a:buNone/>
            </a:pPr>
            <a:r>
              <a:rPr lang="tr-TR" sz="1800" dirty="0"/>
              <a:t>… yeterince kavradığımı düşünmüyorum, </a:t>
            </a:r>
          </a:p>
          <a:p>
            <a:pPr marL="1257300" lvl="3" indent="0">
              <a:buNone/>
            </a:pPr>
            <a:r>
              <a:rPr lang="tr-TR" sz="1800" dirty="0"/>
              <a:t>… hem hocalarımızın hem de bizim verimimizi düşürdü, </a:t>
            </a:r>
          </a:p>
          <a:p>
            <a:pPr marL="1257300" lvl="3" indent="0">
              <a:buNone/>
            </a:pPr>
            <a:r>
              <a:rPr lang="tr-TR" sz="1800" dirty="0"/>
              <a:t>… bu kadar yorulduğum bir kurul daha hatırlamıyorum buna rağmen son haftadaki bazı konuları elemek zorunda kaldım, </a:t>
            </a:r>
          </a:p>
          <a:p>
            <a:pPr marL="1257300" lvl="3" indent="0">
              <a:buNone/>
            </a:pPr>
            <a:r>
              <a:rPr lang="tr-TR" sz="1800" dirty="0"/>
              <a:t>… çalışmak için zaman yetiremedim, </a:t>
            </a:r>
          </a:p>
          <a:p>
            <a:pPr marL="1257300" lvl="3" indent="0">
              <a:buNone/>
            </a:pPr>
            <a:r>
              <a:rPr lang="tr-TR" sz="1800" dirty="0"/>
              <a:t>… kuru ezber yapmak zorunda kaldım. </a:t>
            </a:r>
          </a:p>
          <a:p>
            <a:pPr marL="1257300" lvl="3" indent="0">
              <a:buNone/>
            </a:pPr>
            <a:r>
              <a:rPr lang="tr-TR" sz="1800" dirty="0"/>
              <a:t>… kendimize zaman da ayıramadık.</a:t>
            </a:r>
            <a:r>
              <a:rPr lang="tr-TR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. </a:t>
            </a:r>
          </a:p>
          <a:p>
            <a:pPr marL="1257300" lvl="3" indent="0">
              <a:buNone/>
            </a:pPr>
            <a:r>
              <a:rPr lang="tr-TR" sz="1800" dirty="0"/>
              <a:t>… </a:t>
            </a:r>
            <a:r>
              <a:rPr lang="tr-TR" sz="1800" dirty="0">
                <a:solidFill>
                  <a:srgbClr val="000000"/>
                </a:solidFill>
              </a:rPr>
              <a:t>f</a:t>
            </a:r>
            <a:r>
              <a:rPr lang="tr-TR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ıtık oldum oturmaktan. </a:t>
            </a:r>
          </a:p>
          <a:p>
            <a:pPr marL="1257300" lvl="3" indent="0">
              <a:buNone/>
            </a:pPr>
            <a:r>
              <a:rPr lang="tr-TR" sz="1800" dirty="0"/>
              <a:t>… </a:t>
            </a:r>
            <a:r>
              <a:rPr lang="tr-TR" sz="1800" dirty="0">
                <a:solidFill>
                  <a:srgbClr val="000000"/>
                </a:solidFill>
              </a:rPr>
              <a:t>b</a:t>
            </a:r>
            <a:r>
              <a:rPr lang="tr-TR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u kadar kısa surede her şeyi yarım yapalak öğrenerek bir komite atlattık.</a:t>
            </a:r>
            <a:r>
              <a:rPr lang="tr-TR" sz="1800" dirty="0"/>
              <a:t> </a:t>
            </a:r>
            <a:endParaRPr lang="tr-TR" sz="800" dirty="0"/>
          </a:p>
        </p:txBody>
      </p:sp>
    </p:spTree>
    <p:extLst>
      <p:ext uri="{BB962C8B-B14F-4D97-AF65-F5344CB8AC3E}">
        <p14:creationId xmlns:p14="http://schemas.microsoft.com/office/powerpoint/2010/main" val="28600609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3200" dirty="0"/>
              <a:t>Öğrendiğimiz bilgilerin özellikle bu komitede kalıcılığı çok düşük. (1 </a:t>
            </a:r>
            <a:r>
              <a:rPr lang="tr-TR" dirty="0"/>
              <a:t>öğrenci)</a:t>
            </a:r>
            <a:endParaRPr lang="tr-TR" sz="3200" dirty="0"/>
          </a:p>
          <a:p>
            <a:endParaRPr lang="tr-TR" sz="3200" dirty="0"/>
          </a:p>
          <a:p>
            <a:r>
              <a:rPr lang="tr-TR" sz="3200" dirty="0"/>
              <a:t>8’de ders olması,8-17ders olması (3 </a:t>
            </a:r>
            <a:r>
              <a:rPr lang="tr-TR" dirty="0"/>
              <a:t>öğrenci)</a:t>
            </a:r>
            <a:endParaRPr lang="tr-TR" sz="3200" dirty="0"/>
          </a:p>
          <a:p>
            <a:r>
              <a:rPr lang="tr-TR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Tüm önemli konular sınavdan birkaç gün önce işlendi.(1 </a:t>
            </a:r>
            <a:r>
              <a:rPr lang="tr-TR" dirty="0"/>
              <a:t>öğrenci)</a:t>
            </a:r>
            <a:endParaRPr lang="tr-TR" sz="3200" dirty="0"/>
          </a:p>
          <a:p>
            <a:endParaRPr lang="tr-TR" sz="3200" dirty="0"/>
          </a:p>
          <a:p>
            <a:r>
              <a:rPr lang="tr-TR" sz="3200" dirty="0"/>
              <a:t>Dersler zordu,</a:t>
            </a:r>
            <a:r>
              <a:rPr lang="tr-TR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tr-TR" sz="3200" dirty="0"/>
              <a:t>içerikleri-slaytlar çok yoğun,</a:t>
            </a:r>
            <a:r>
              <a:rPr lang="tr-TR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4 haftada halledilecek konular değildi </a:t>
            </a:r>
            <a:r>
              <a:rPr lang="tr-TR" sz="3200" dirty="0"/>
              <a:t>(9 </a:t>
            </a:r>
            <a:r>
              <a:rPr lang="tr-TR" dirty="0"/>
              <a:t>öğrenci)</a:t>
            </a:r>
            <a:endParaRPr lang="tr-TR" sz="3200" dirty="0"/>
          </a:p>
          <a:p>
            <a:r>
              <a:rPr lang="tr-TR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 aylık bir zamana göre konular uzun ve ağırdı(1 </a:t>
            </a:r>
            <a:r>
              <a:rPr lang="tr-TR" dirty="0"/>
              <a:t>öğrenci)</a:t>
            </a:r>
            <a:endParaRPr lang="tr-TR" sz="3200" dirty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102272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6119582"/>
              </p:ext>
            </p:extLst>
          </p:nvPr>
        </p:nvGraphicFramePr>
        <p:xfrm>
          <a:off x="1093076" y="840829"/>
          <a:ext cx="9932275" cy="4841772"/>
        </p:xfrm>
        <a:graphic>
          <a:graphicData uri="http://schemas.openxmlformats.org/drawingml/2006/table">
            <a:tbl>
              <a:tblPr firstRow="1" firstCol="1" bandRow="1"/>
              <a:tblGrid>
                <a:gridCol w="5116576">
                  <a:extLst>
                    <a:ext uri="{9D8B030D-6E8A-4147-A177-3AD203B41FA5}">
                      <a16:colId xmlns:a16="http://schemas.microsoft.com/office/drawing/2014/main" val="72791291"/>
                    </a:ext>
                  </a:extLst>
                </a:gridCol>
                <a:gridCol w="1261409">
                  <a:extLst>
                    <a:ext uri="{9D8B030D-6E8A-4147-A177-3AD203B41FA5}">
                      <a16:colId xmlns:a16="http://schemas.microsoft.com/office/drawing/2014/main" val="782211360"/>
                    </a:ext>
                  </a:extLst>
                </a:gridCol>
                <a:gridCol w="1777145">
                  <a:extLst>
                    <a:ext uri="{9D8B030D-6E8A-4147-A177-3AD203B41FA5}">
                      <a16:colId xmlns:a16="http://schemas.microsoft.com/office/drawing/2014/main" val="241256903"/>
                    </a:ext>
                  </a:extLst>
                </a:gridCol>
                <a:gridCol w="1777145">
                  <a:extLst>
                    <a:ext uri="{9D8B030D-6E8A-4147-A177-3AD203B41FA5}">
                      <a16:colId xmlns:a16="http://schemas.microsoft.com/office/drawing/2014/main" val="3910274307"/>
                    </a:ext>
                  </a:extLst>
                </a:gridCol>
              </a:tblGrid>
              <a:tr h="6161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Hafta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Saat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Saat/Gün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780090"/>
                  </a:ext>
                </a:extLst>
              </a:tr>
              <a:tr h="245271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2023-2024 II.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127334"/>
                  </a:ext>
                </a:extLst>
              </a:tr>
              <a:tr h="245271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2022-2023 II.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577187"/>
                  </a:ext>
                </a:extLst>
              </a:tr>
              <a:tr h="490541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2021-2022 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8771523"/>
                  </a:ext>
                </a:extLst>
              </a:tr>
              <a:tr h="490541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2020-2021 II. DERS KURULU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496113"/>
                  </a:ext>
                </a:extLst>
              </a:tr>
              <a:tr h="490541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2019-2020 II.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4199831"/>
                  </a:ext>
                </a:extLst>
              </a:tr>
              <a:tr h="490541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2018-2019 II.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756517"/>
                  </a:ext>
                </a:extLst>
              </a:tr>
              <a:tr h="490541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2017-2018 II.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469644"/>
                  </a:ext>
                </a:extLst>
              </a:tr>
              <a:tr h="490541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2016-2017 II.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720069"/>
                  </a:ext>
                </a:extLst>
              </a:tr>
              <a:tr h="490541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 II. DERS KURULU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148 (PDÖ)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5,92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5645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25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136710"/>
            <a:ext cx="10972800" cy="3989454"/>
          </a:xfrm>
        </p:spPr>
        <p:txBody>
          <a:bodyPr/>
          <a:lstStyle/>
          <a:p>
            <a:r>
              <a:rPr lang="tr-TR" sz="3200" dirty="0"/>
              <a:t>İşlediğimiz konular ile ilgili herhangi bir laboratuvar dersinin olmaması önemli bir eksiklik (2 </a:t>
            </a:r>
            <a:r>
              <a:rPr lang="tr-TR" dirty="0"/>
              <a:t>öğrenci)</a:t>
            </a:r>
            <a:endParaRPr lang="tr-TR" sz="3200" dirty="0"/>
          </a:p>
          <a:p>
            <a:endParaRPr lang="tr-TR" sz="3200" dirty="0"/>
          </a:p>
          <a:p>
            <a:r>
              <a:rPr lang="tr-TR" sz="3200" dirty="0"/>
              <a:t>Zıt </a:t>
            </a:r>
            <a:r>
              <a:rPr lang="tr-TR" sz="3200" dirty="0" err="1"/>
              <a:t>Panel'in</a:t>
            </a:r>
            <a:r>
              <a:rPr lang="tr-TR" sz="3200" dirty="0"/>
              <a:t> herhangi bir katkısının olmaması (6 </a:t>
            </a:r>
            <a:r>
              <a:rPr lang="tr-TR" dirty="0"/>
              <a:t>öğrenci)</a:t>
            </a:r>
            <a:endParaRPr lang="tr-TR" sz="3200" dirty="0"/>
          </a:p>
          <a:p>
            <a:r>
              <a:rPr lang="tr-TR" sz="3200" dirty="0"/>
              <a:t>Zıt </a:t>
            </a:r>
            <a:r>
              <a:rPr lang="tr-TR" sz="3200" dirty="0" err="1"/>
              <a:t>Panel’in</a:t>
            </a:r>
            <a:r>
              <a:rPr lang="tr-TR" sz="3200" dirty="0"/>
              <a:t> diğer derslere çalışmayı engellemesi (1 </a:t>
            </a:r>
            <a:r>
              <a:rPr lang="tr-TR" dirty="0"/>
              <a:t>öğrenci)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4190070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</a:t>
            </a:r>
            <a:r>
              <a:rPr lang="tr-TR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ÖĞRENCİLERİN OLUMSUZ </a:t>
            </a:r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GÖRÜŞLERİ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sz="3200" dirty="0"/>
              <a:t>Dersin geç başlaması (2 </a:t>
            </a:r>
            <a:r>
              <a:rPr lang="tr-TR" dirty="0"/>
              <a:t>öğrenci)</a:t>
            </a:r>
            <a:endParaRPr lang="tr-TR" sz="3200" dirty="0"/>
          </a:p>
          <a:p>
            <a:r>
              <a:rPr lang="tr-TR" sz="3200" dirty="0"/>
              <a:t>Ders değişiklikleri (1 </a:t>
            </a:r>
            <a:r>
              <a:rPr lang="tr-TR" dirty="0"/>
              <a:t>öğrenci)</a:t>
            </a:r>
            <a:endParaRPr lang="tr-TR" sz="3200" dirty="0"/>
          </a:p>
          <a:p>
            <a:endParaRPr lang="tr-TR" sz="3200" dirty="0"/>
          </a:p>
          <a:p>
            <a:r>
              <a:rPr lang="tr-TR" sz="3200" dirty="0"/>
              <a:t>Hocaların vurguladıkları yerlerle sınavda sordukları çok farklıydı (1 </a:t>
            </a:r>
            <a:r>
              <a:rPr lang="tr-TR" dirty="0"/>
              <a:t>öğrenci)</a:t>
            </a:r>
            <a:endParaRPr lang="tr-TR" sz="3200" dirty="0"/>
          </a:p>
          <a:p>
            <a:r>
              <a:rPr lang="tr-TR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Derste önemli gibi görünmeyen yerler sınavda çok fazla sorulmuştu(2 </a:t>
            </a:r>
            <a:r>
              <a:rPr lang="tr-TR" dirty="0"/>
              <a:t>öğrenci)</a:t>
            </a:r>
            <a:endParaRPr lang="tr-TR" sz="3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endParaRPr lang="tr-TR" sz="3200" dirty="0"/>
          </a:p>
          <a:p>
            <a:r>
              <a:rPr lang="tr-TR" sz="3200" dirty="0"/>
              <a:t>İptal edilen soru olması (1 </a:t>
            </a:r>
            <a:r>
              <a:rPr lang="tr-TR" dirty="0"/>
              <a:t>öğrenci)</a:t>
            </a:r>
            <a:endParaRPr lang="tr-TR" sz="3200" dirty="0"/>
          </a:p>
          <a:p>
            <a:r>
              <a:rPr lang="tr-TR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Sorular yanlış sayılmasın iki şık doğru sayılsın (1 </a:t>
            </a:r>
            <a:r>
              <a:rPr lang="tr-TR" dirty="0"/>
              <a:t>öğrenci)</a:t>
            </a:r>
            <a:endParaRPr lang="tr-TR" sz="3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r>
              <a:rPr lang="tr-TR" sz="3200" dirty="0">
                <a:solidFill>
                  <a:srgbClr val="000000"/>
                </a:solidFill>
              </a:rPr>
              <a:t>Sınav </a:t>
            </a:r>
            <a:r>
              <a:rPr lang="tr-TR" sz="3200" dirty="0" err="1">
                <a:solidFill>
                  <a:srgbClr val="000000"/>
                </a:solidFill>
              </a:rPr>
              <a:t>zordu,detaydı</a:t>
            </a:r>
            <a:r>
              <a:rPr lang="tr-TR" sz="3200" dirty="0">
                <a:solidFill>
                  <a:srgbClr val="000000"/>
                </a:solidFill>
              </a:rPr>
              <a:t> (2 </a:t>
            </a:r>
            <a:r>
              <a:rPr lang="tr-TR" dirty="0"/>
              <a:t>öğrenci)</a:t>
            </a:r>
            <a:endParaRPr lang="tr-TR" sz="3200" dirty="0">
              <a:solidFill>
                <a:srgbClr val="000000"/>
              </a:solidFill>
            </a:endParaRPr>
          </a:p>
          <a:p>
            <a:endParaRPr lang="tr-TR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89965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Bir hocamız dersinin yerini değiştirdiğinde yeni aldığı saatte yoklama </a:t>
            </a:r>
            <a:r>
              <a:rPr lang="tr-TR" sz="3200" dirty="0" err="1"/>
              <a:t>almamalı,,çünkü</a:t>
            </a:r>
            <a:r>
              <a:rPr lang="tr-TR" sz="3200" dirty="0"/>
              <a:t> yıllık ders programı belli, belki de öğrenciler o saatte başka bir yere randevusu </a:t>
            </a:r>
            <a:r>
              <a:rPr lang="tr-TR" sz="3200" dirty="0" err="1"/>
              <a:t>vs</a:t>
            </a:r>
            <a:r>
              <a:rPr lang="tr-TR" sz="3200" dirty="0"/>
              <a:t> var. (1 </a:t>
            </a:r>
            <a:r>
              <a:rPr lang="tr-TR" dirty="0"/>
              <a:t>öğrenci)</a:t>
            </a:r>
            <a:endParaRPr lang="tr-TR" sz="3200" dirty="0"/>
          </a:p>
          <a:p>
            <a:endParaRPr lang="tr-TR" sz="3200" dirty="0"/>
          </a:p>
          <a:p>
            <a:r>
              <a:rPr lang="tr-TR" sz="3200" dirty="0"/>
              <a:t>Yoklama listeleri daha sık gönderilmeli,, Bu listelerin her seferinde kağıda dökülmesi gerekmiyor. Sadece fotoğraf atılsa yeterli hem kağıt israfı olmaz. Ama yoklama listesi en az haftada 2 gün gelmeli.(1 </a:t>
            </a:r>
            <a:r>
              <a:rPr lang="tr-TR" dirty="0"/>
              <a:t>öğrenci)</a:t>
            </a:r>
            <a:endParaRPr lang="tr-TR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74826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96751"/>
            <a:ext cx="10972800" cy="4129413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Okulumuza lütfen barfiks çubuğu yapılsın. Teneffüslerimiz verimsiz geçiyor.(1 </a:t>
            </a:r>
            <a:r>
              <a:rPr lang="tr-TR" dirty="0"/>
              <a:t>öğrenci)</a:t>
            </a:r>
            <a:endParaRPr lang="tr-TR" sz="32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lvl="0"/>
            <a:r>
              <a:rPr lang="tr-TR" dirty="0" smtClean="0"/>
              <a:t>Amfinin </a:t>
            </a:r>
            <a:r>
              <a:rPr lang="tr-TR" dirty="0"/>
              <a:t>kapıları açık olduğunda ders işlerken çok fazla dikkat dağılıyor (1 öğrenci)</a:t>
            </a:r>
          </a:p>
          <a:p>
            <a:r>
              <a:rPr lang="tr-TR" dirty="0" smtClean="0"/>
              <a:t>Amfide </a:t>
            </a:r>
            <a:r>
              <a:rPr lang="tr-TR" dirty="0"/>
              <a:t>telefon veya wifi çekmiyor (1 öğrenci)</a:t>
            </a:r>
          </a:p>
          <a:p>
            <a:r>
              <a:rPr lang="tr-TR" dirty="0" smtClean="0"/>
              <a:t>Amfinin </a:t>
            </a:r>
            <a:r>
              <a:rPr lang="tr-TR" dirty="0"/>
              <a:t>ses sistemi </a:t>
            </a:r>
            <a:r>
              <a:rPr lang="tr-TR" dirty="0" smtClean="0"/>
              <a:t>çok </a:t>
            </a:r>
            <a:r>
              <a:rPr lang="tr-TR" dirty="0"/>
              <a:t>kötü </a:t>
            </a:r>
            <a:r>
              <a:rPr lang="tr-TR" dirty="0" smtClean="0"/>
              <a:t>(</a:t>
            </a:r>
            <a:r>
              <a:rPr lang="tr-TR" dirty="0"/>
              <a:t>2 öğrenci)</a:t>
            </a:r>
          </a:p>
        </p:txBody>
      </p:sp>
    </p:spTree>
    <p:extLst>
      <p:ext uri="{BB962C8B-B14F-4D97-AF65-F5344CB8AC3E}">
        <p14:creationId xmlns:p14="http://schemas.microsoft.com/office/powerpoint/2010/main" val="32430938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252546"/>
            <a:ext cx="10972800" cy="3873618"/>
          </a:xfrm>
        </p:spPr>
        <p:txBody>
          <a:bodyPr>
            <a:normAutofit/>
          </a:bodyPr>
          <a:lstStyle/>
          <a:p>
            <a:r>
              <a:rPr lang="tr-TR" dirty="0"/>
              <a:t>En büyük olumsuz durum ise bu geri bildirimlerin herhangi bir soruna çare olduğunu görmedik, geri bildirim almanız hiçbir fark yaratmıyor. Sorunları görüp bir çözüm üretmeyecekseniz bizden de geri bildirim almayın </a:t>
            </a:r>
            <a:r>
              <a:rPr lang="tr-TR"/>
              <a:t>(1 öğrenci)</a:t>
            </a:r>
            <a:endParaRPr lang="tr-TR" dirty="0"/>
          </a:p>
          <a:p>
            <a:pPr lvl="0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16769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147464"/>
              </p:ext>
            </p:extLst>
          </p:nvPr>
        </p:nvGraphicFramePr>
        <p:xfrm>
          <a:off x="2343955" y="2292438"/>
          <a:ext cx="8023538" cy="2285436"/>
        </p:xfrm>
        <a:graphic>
          <a:graphicData uri="http://schemas.openxmlformats.org/drawingml/2006/table">
            <a:tbl>
              <a:tblPr bandRow="1"/>
              <a:tblGrid>
                <a:gridCol w="5896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7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Giren Öğrenci Sayısı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213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Girmeyen Öğrenci Sayısı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Soru Sayısı</a:t>
                      </a:r>
                      <a:endParaRPr lang="tr-TR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Edilen Soru (Toplam)</a:t>
                      </a:r>
                      <a:endParaRPr lang="tr-TR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cap="all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Sınav sorularının dağılımı 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726260"/>
              </p:ext>
            </p:extLst>
          </p:nvPr>
        </p:nvGraphicFramePr>
        <p:xfrm>
          <a:off x="695739" y="1352755"/>
          <a:ext cx="11095382" cy="485153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793428">
                  <a:extLst>
                    <a:ext uri="{9D8B030D-6E8A-4147-A177-3AD203B41FA5}">
                      <a16:colId xmlns:a16="http://schemas.microsoft.com/office/drawing/2014/main" val="820208292"/>
                    </a:ext>
                  </a:extLst>
                </a:gridCol>
                <a:gridCol w="1583637">
                  <a:extLst>
                    <a:ext uri="{9D8B030D-6E8A-4147-A177-3AD203B41FA5}">
                      <a16:colId xmlns:a16="http://schemas.microsoft.com/office/drawing/2014/main" val="2390861137"/>
                    </a:ext>
                  </a:extLst>
                </a:gridCol>
                <a:gridCol w="1231165">
                  <a:extLst>
                    <a:ext uri="{9D8B030D-6E8A-4147-A177-3AD203B41FA5}">
                      <a16:colId xmlns:a16="http://schemas.microsoft.com/office/drawing/2014/main" val="2709317630"/>
                    </a:ext>
                  </a:extLst>
                </a:gridCol>
                <a:gridCol w="2487152">
                  <a:extLst>
                    <a:ext uri="{9D8B030D-6E8A-4147-A177-3AD203B41FA5}">
                      <a16:colId xmlns:a16="http://schemas.microsoft.com/office/drawing/2014/main" val="4161757812"/>
                    </a:ext>
                  </a:extLst>
                </a:gridCol>
              </a:tblGrid>
              <a:tr h="5772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</a:rPr>
                        <a:t>Dersler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</a:rPr>
                        <a:t>Teorik Puan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</a:rPr>
                        <a:t>Pratik Puan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</a:rPr>
                        <a:t>Teorik + Pratik Puan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88785791"/>
                  </a:ext>
                </a:extLst>
              </a:tr>
              <a:tr h="380928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Nükleer Tıp (1)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1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-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1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88007"/>
                  </a:ext>
                </a:extLst>
              </a:tr>
              <a:tr h="380928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Anesteziyoloji ve </a:t>
                      </a:r>
                      <a:r>
                        <a:rPr lang="tr-TR" sz="2400" kern="1200" dirty="0" err="1">
                          <a:effectLst/>
                        </a:rPr>
                        <a:t>Reanimasyon</a:t>
                      </a:r>
                      <a:r>
                        <a:rPr lang="tr-TR" sz="2400" kern="1200" dirty="0">
                          <a:effectLst/>
                        </a:rPr>
                        <a:t> (2)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-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1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0502135"/>
                  </a:ext>
                </a:extLst>
              </a:tr>
              <a:tr h="380928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Parazitoloji (3-8)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-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6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40283260"/>
                  </a:ext>
                </a:extLst>
              </a:tr>
              <a:tr h="380928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Çocuk Sağlığı ve Hastalıkları (9-11)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2*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-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2*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67936626"/>
                  </a:ext>
                </a:extLst>
              </a:tr>
              <a:tr h="380928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Tıbbi Farmakoloji (12-35)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24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-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24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52401753"/>
                  </a:ext>
                </a:extLst>
              </a:tr>
              <a:tr h="380928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Tıbbi Mikrobiyoloji (36-77)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41*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-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41*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76014839"/>
                  </a:ext>
                </a:extLst>
              </a:tr>
              <a:tr h="380928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Tıbbi Patoloji (78-95)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18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-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18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40855381"/>
                  </a:ext>
                </a:extLst>
              </a:tr>
              <a:tr h="380928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Enfeksiyon Hastalıkları ve Klinik Mik.(96-100)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5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effectLst/>
                        </a:rPr>
                        <a:t>-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6311428"/>
                  </a:ext>
                </a:extLst>
              </a:tr>
              <a:tr h="394372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effectLst/>
                        </a:rPr>
                        <a:t>GENEL TOPLAM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</a:rPr>
                        <a:t>100</a:t>
                      </a: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</a:rPr>
                        <a:t>(98x1,02)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</a:rPr>
                        <a:t>0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</a:rPr>
                        <a:t>100</a:t>
                      </a: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</a:rPr>
                        <a:t>(98x1,02)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419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808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9953643"/>
              </p:ext>
            </p:extLst>
          </p:nvPr>
        </p:nvGraphicFramePr>
        <p:xfrm>
          <a:off x="754118" y="564821"/>
          <a:ext cx="10515600" cy="6051018"/>
        </p:xfrm>
        <a:graphic>
          <a:graphicData uri="http://schemas.openxmlformats.org/drawingml/2006/table">
            <a:tbl>
              <a:tblPr firstRow="1" bandRow="1"/>
              <a:tblGrid>
                <a:gridCol w="8579068">
                  <a:extLst>
                    <a:ext uri="{9D8B030D-6E8A-4147-A177-3AD203B41FA5}">
                      <a16:colId xmlns:a16="http://schemas.microsoft.com/office/drawing/2014/main" val="971191420"/>
                    </a:ext>
                  </a:extLst>
                </a:gridCol>
                <a:gridCol w="1936532">
                  <a:extLst>
                    <a:ext uri="{9D8B030D-6E8A-4147-A177-3AD203B41FA5}">
                      <a16:colId xmlns:a16="http://schemas.microsoft.com/office/drawing/2014/main" val="3303116752"/>
                    </a:ext>
                  </a:extLst>
                </a:gridCol>
              </a:tblGrid>
              <a:tr h="662737">
                <a:tc>
                  <a:txBody>
                    <a:bodyPr/>
                    <a:lstStyle/>
                    <a:p>
                      <a:pPr marL="1440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YILLARA GÖRE İLGİLİ KURULDAKİ BAŞARI DURUMU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055801"/>
                  </a:ext>
                </a:extLst>
              </a:tr>
              <a:tr h="257605">
                <a:tc>
                  <a:txBody>
                    <a:bodyPr/>
                    <a:lstStyle/>
                    <a:p>
                      <a:pPr marL="144000" marR="36195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II.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8800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63,27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01641"/>
                  </a:ext>
                </a:extLst>
              </a:tr>
              <a:tr h="257605">
                <a:tc>
                  <a:txBody>
                    <a:bodyPr/>
                    <a:lstStyle/>
                    <a:p>
                      <a:pPr marL="144000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II.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8800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67,45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768571"/>
                  </a:ext>
                </a:extLst>
              </a:tr>
              <a:tr h="515210">
                <a:tc>
                  <a:txBody>
                    <a:bodyPr/>
                    <a:lstStyle/>
                    <a:p>
                      <a:pPr marL="144000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I. DERS KURULU GENEL ORTALAMA*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8800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52,25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412660"/>
                  </a:ext>
                </a:extLst>
              </a:tr>
              <a:tr h="539268">
                <a:tc>
                  <a:txBody>
                    <a:bodyPr/>
                    <a:lstStyle/>
                    <a:p>
                      <a:pPr marL="144000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II.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8800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u="sng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83,51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221475"/>
                  </a:ext>
                </a:extLst>
              </a:tr>
              <a:tr h="539268">
                <a:tc>
                  <a:txBody>
                    <a:bodyPr/>
                    <a:lstStyle/>
                    <a:p>
                      <a:pPr marL="144000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II.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8800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62,86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955872"/>
                  </a:ext>
                </a:extLst>
              </a:tr>
              <a:tr h="539268">
                <a:tc>
                  <a:txBody>
                    <a:bodyPr/>
                    <a:lstStyle/>
                    <a:p>
                      <a:pPr marL="144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II.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2880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67,82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644991"/>
                  </a:ext>
                </a:extLst>
              </a:tr>
              <a:tr h="539268">
                <a:tc>
                  <a:txBody>
                    <a:bodyPr/>
                    <a:lstStyle/>
                    <a:p>
                      <a:pPr marL="144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 II.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2880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68,65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027939"/>
                  </a:ext>
                </a:extLst>
              </a:tr>
              <a:tr h="539268">
                <a:tc>
                  <a:txBody>
                    <a:bodyPr/>
                    <a:lstStyle/>
                    <a:p>
                      <a:pPr marL="144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 II.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2880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62,70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955480"/>
                  </a:ext>
                </a:extLst>
              </a:tr>
              <a:tr h="539268">
                <a:tc>
                  <a:txBody>
                    <a:bodyPr/>
                    <a:lstStyle/>
                    <a:p>
                      <a:pPr marL="14400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 II.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R="2880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59,89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511519"/>
                  </a:ext>
                </a:extLst>
              </a:tr>
              <a:tr h="66273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88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919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311246"/>
              </p:ext>
            </p:extLst>
          </p:nvPr>
        </p:nvGraphicFramePr>
        <p:xfrm>
          <a:off x="838200" y="1690688"/>
          <a:ext cx="10515600" cy="4548890"/>
        </p:xfrm>
        <a:graphic>
          <a:graphicData uri="http://schemas.openxmlformats.org/drawingml/2006/table">
            <a:tbl>
              <a:tblPr firstRow="1" firstCol="1" bandRow="1"/>
              <a:tblGrid>
                <a:gridCol w="3505200">
                  <a:extLst>
                    <a:ext uri="{9D8B030D-6E8A-4147-A177-3AD203B41FA5}">
                      <a16:colId xmlns:a16="http://schemas.microsoft.com/office/drawing/2014/main" val="1414632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03926358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583883416"/>
                    </a:ext>
                  </a:extLst>
                </a:gridCol>
              </a:tblGrid>
              <a:tr h="947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Barajlı Nota Göre Dağılım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Ham Nota Göre Dağılım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114646"/>
                  </a:ext>
                </a:extLst>
              </a:tr>
              <a:tr h="5258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Sınav Puanlaması: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492246"/>
                  </a:ext>
                </a:extLst>
              </a:tr>
              <a:tr h="751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Yüksek Not: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93,88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93,88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59722"/>
                  </a:ext>
                </a:extLst>
              </a:tr>
              <a:tr h="751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Düşük Not: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10,82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25,51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886487"/>
                  </a:ext>
                </a:extLst>
              </a:tr>
              <a:tr h="745800">
                <a:tc>
                  <a:txBody>
                    <a:bodyPr/>
                    <a:lstStyle/>
                    <a:p>
                      <a:pPr marL="139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KURUL SINAV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63,27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009404"/>
                  </a:ext>
                </a:extLst>
              </a:tr>
              <a:tr h="525857">
                <a:tc>
                  <a:txBody>
                    <a:bodyPr/>
                    <a:lstStyle/>
                    <a:p>
                      <a:pPr marL="139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SINAVA GİREN ÖĞRENCİ SAYISI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172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19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3360729"/>
              </p:ext>
            </p:extLst>
          </p:nvPr>
        </p:nvGraphicFramePr>
        <p:xfrm>
          <a:off x="767255" y="94589"/>
          <a:ext cx="10384219" cy="67009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2077">
                  <a:extLst>
                    <a:ext uri="{9D8B030D-6E8A-4147-A177-3AD203B41FA5}">
                      <a16:colId xmlns:a16="http://schemas.microsoft.com/office/drawing/2014/main" val="829910299"/>
                    </a:ext>
                  </a:extLst>
                </a:gridCol>
                <a:gridCol w="1611631">
                  <a:extLst>
                    <a:ext uri="{9D8B030D-6E8A-4147-A177-3AD203B41FA5}">
                      <a16:colId xmlns:a16="http://schemas.microsoft.com/office/drawing/2014/main" val="1013995999"/>
                    </a:ext>
                  </a:extLst>
                </a:gridCol>
                <a:gridCol w="1420561">
                  <a:extLst>
                    <a:ext uri="{9D8B030D-6E8A-4147-A177-3AD203B41FA5}">
                      <a16:colId xmlns:a16="http://schemas.microsoft.com/office/drawing/2014/main" val="2333630576"/>
                    </a:ext>
                  </a:extLst>
                </a:gridCol>
                <a:gridCol w="1260645">
                  <a:extLst>
                    <a:ext uri="{9D8B030D-6E8A-4147-A177-3AD203B41FA5}">
                      <a16:colId xmlns:a16="http://schemas.microsoft.com/office/drawing/2014/main" val="3338618096"/>
                    </a:ext>
                  </a:extLst>
                </a:gridCol>
                <a:gridCol w="1420561">
                  <a:extLst>
                    <a:ext uri="{9D8B030D-6E8A-4147-A177-3AD203B41FA5}">
                      <a16:colId xmlns:a16="http://schemas.microsoft.com/office/drawing/2014/main" val="109280018"/>
                    </a:ext>
                  </a:extLst>
                </a:gridCol>
                <a:gridCol w="1258567">
                  <a:extLst>
                    <a:ext uri="{9D8B030D-6E8A-4147-A177-3AD203B41FA5}">
                      <a16:colId xmlns:a16="http://schemas.microsoft.com/office/drawing/2014/main" val="595556455"/>
                    </a:ext>
                  </a:extLst>
                </a:gridCol>
                <a:gridCol w="1410177">
                  <a:extLst>
                    <a:ext uri="{9D8B030D-6E8A-4147-A177-3AD203B41FA5}">
                      <a16:colId xmlns:a16="http://schemas.microsoft.com/office/drawing/2014/main" val="75417097"/>
                    </a:ext>
                  </a:extLst>
                </a:gridCol>
              </a:tblGrid>
              <a:tr h="3048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Barajlı Nota Göre Dağılım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Ham Nota Göre Dağılım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513774"/>
                  </a:ext>
                </a:extLst>
              </a:tr>
              <a:tr h="333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Not Aralığı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Sayı/ Yüzde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TOPLAM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Not Aralığı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Sayı/ Yüzde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TOPLAM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3145599"/>
                  </a:ext>
                </a:extLst>
              </a:tr>
              <a:tr h="450241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Ortalama Üstü Not Alan Öğrencilerin Dağılımı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≥90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2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0,9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117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54,9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≥90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2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0,9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108 Kişi</a:t>
                      </a:r>
                      <a:endParaRPr lang="tr-TR" sz="200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% 50,7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5728610"/>
                  </a:ext>
                </a:extLst>
              </a:tr>
              <a:tr h="45024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≥80-90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23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10,8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≥80-90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23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10,8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33132"/>
                  </a:ext>
                </a:extLst>
              </a:tr>
              <a:tr h="45024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≥70-80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46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21,6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≥70-80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47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22,1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656941"/>
                  </a:ext>
                </a:extLst>
              </a:tr>
              <a:tr h="45024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≥63,27-70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46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21,6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≥64,36-70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36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16,9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459560"/>
                  </a:ext>
                </a:extLst>
              </a:tr>
              <a:tr h="244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ORTALAMA   =    63,27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ORTALAMA   =   64,36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756662"/>
                  </a:ext>
                </a:extLst>
              </a:tr>
              <a:tr h="450241"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Ortalama Altı Not Alan Öğrencilerin Dağılımı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≥60-63,27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18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8,5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96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45,1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≥60-64,36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34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16,0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105 Kişi</a:t>
                      </a:r>
                      <a:endParaRPr lang="tr-TR" sz="200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% 49,3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87501539"/>
                  </a:ext>
                </a:extLst>
              </a:tr>
              <a:tr h="45024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≥50-60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42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19,7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≥50-60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44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20,7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179055"/>
                  </a:ext>
                </a:extLst>
              </a:tr>
              <a:tr h="45024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≥40-50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23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10,8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≥40-50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18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8,5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907953"/>
                  </a:ext>
                </a:extLst>
              </a:tr>
              <a:tr h="45024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≥30-40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8 Kişi</a:t>
                      </a:r>
                      <a:endParaRPr lang="tr-TR" sz="200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% 3,8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≥30-40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7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3,3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037031"/>
                  </a:ext>
                </a:extLst>
              </a:tr>
              <a:tr h="45024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≥20-30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2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0,9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≥20-30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2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0,9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884470"/>
                  </a:ext>
                </a:extLst>
              </a:tr>
              <a:tr h="45024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≥10-20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3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1,4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≥10-20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0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145644"/>
                  </a:ext>
                </a:extLst>
              </a:tr>
              <a:tr h="45024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&lt;10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0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14" marR="43214" marT="6002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&lt;10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0 Kişi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% 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060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101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688624"/>
              </p:ext>
            </p:extLst>
          </p:nvPr>
        </p:nvGraphicFramePr>
        <p:xfrm>
          <a:off x="746233" y="956442"/>
          <a:ext cx="10804638" cy="5286704"/>
        </p:xfrm>
        <a:graphic>
          <a:graphicData uri="http://schemas.openxmlformats.org/drawingml/2006/table">
            <a:tbl>
              <a:tblPr firstRow="1" firstCol="1" bandRow="1"/>
              <a:tblGrid>
                <a:gridCol w="570946">
                  <a:extLst>
                    <a:ext uri="{9D8B030D-6E8A-4147-A177-3AD203B41FA5}">
                      <a16:colId xmlns:a16="http://schemas.microsoft.com/office/drawing/2014/main" val="4057824601"/>
                    </a:ext>
                  </a:extLst>
                </a:gridCol>
                <a:gridCol w="2613689">
                  <a:extLst>
                    <a:ext uri="{9D8B030D-6E8A-4147-A177-3AD203B41FA5}">
                      <a16:colId xmlns:a16="http://schemas.microsoft.com/office/drawing/2014/main" val="3734135423"/>
                    </a:ext>
                  </a:extLst>
                </a:gridCol>
                <a:gridCol w="2490953">
                  <a:extLst>
                    <a:ext uri="{9D8B030D-6E8A-4147-A177-3AD203B41FA5}">
                      <a16:colId xmlns:a16="http://schemas.microsoft.com/office/drawing/2014/main" val="2521342110"/>
                    </a:ext>
                  </a:extLst>
                </a:gridCol>
                <a:gridCol w="693683">
                  <a:extLst>
                    <a:ext uri="{9D8B030D-6E8A-4147-A177-3AD203B41FA5}">
                      <a16:colId xmlns:a16="http://schemas.microsoft.com/office/drawing/2014/main" val="1268866109"/>
                    </a:ext>
                  </a:extLst>
                </a:gridCol>
                <a:gridCol w="1286331">
                  <a:extLst>
                    <a:ext uri="{9D8B030D-6E8A-4147-A177-3AD203B41FA5}">
                      <a16:colId xmlns:a16="http://schemas.microsoft.com/office/drawing/2014/main" val="43822125"/>
                    </a:ext>
                  </a:extLst>
                </a:gridCol>
                <a:gridCol w="2020268">
                  <a:extLst>
                    <a:ext uri="{9D8B030D-6E8A-4147-A177-3AD203B41FA5}">
                      <a16:colId xmlns:a16="http://schemas.microsoft.com/office/drawing/2014/main" val="1518836640"/>
                    </a:ext>
                  </a:extLst>
                </a:gridCol>
                <a:gridCol w="89355">
                  <a:extLst>
                    <a:ext uri="{9D8B030D-6E8A-4147-A177-3AD203B41FA5}">
                      <a16:colId xmlns:a16="http://schemas.microsoft.com/office/drawing/2014/main" val="1881077316"/>
                    </a:ext>
                  </a:extLst>
                </a:gridCol>
                <a:gridCol w="1039413">
                  <a:extLst>
                    <a:ext uri="{9D8B030D-6E8A-4147-A177-3AD203B41FA5}">
                      <a16:colId xmlns:a16="http://schemas.microsoft.com/office/drawing/2014/main" val="2726726096"/>
                    </a:ext>
                  </a:extLst>
                </a:gridCol>
              </a:tblGrid>
              <a:tr h="329298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SINAV DEĞERLENDİRİLMESİ (GENEL ORTALAMA)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470674"/>
                  </a:ext>
                </a:extLst>
              </a:tr>
              <a:tr h="34641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SINAVA GİREN ÖĞRENCİ SAYISI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213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EDİLEN SORU TOPLAMI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54814"/>
                  </a:ext>
                </a:extLst>
              </a:tr>
              <a:tr h="930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S.</a:t>
                      </a:r>
                      <a:b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SORULARIN</a:t>
                      </a:r>
                      <a:b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DERSLERE</a:t>
                      </a:r>
                      <a:b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DAĞILIMI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BAŞARI</a:t>
                      </a:r>
                      <a:b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DURUMU</a:t>
                      </a:r>
                      <a:b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ORTALAMA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BAŞARI</a:t>
                      </a:r>
                      <a:b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DURUMU</a:t>
                      </a:r>
                      <a:b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741308"/>
                  </a:ext>
                </a:extLst>
              </a:tr>
              <a:tr h="4034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Nükleer Tıp (1)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0,6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55,9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05930"/>
                  </a:ext>
                </a:extLst>
              </a:tr>
              <a:tr h="4034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Anesteziyoloji ve </a:t>
                      </a:r>
                      <a:r>
                        <a:rPr lang="tr-TR" sz="240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Reanimasyon</a:t>
                      </a: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(2)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0,7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64,3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447165"/>
                  </a:ext>
                </a:extLst>
              </a:tr>
              <a:tr h="4034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Parazitoloji (3-8)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71,5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7883261"/>
                  </a:ext>
                </a:extLst>
              </a:tr>
              <a:tr h="4034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Çocuk Sağlığı ve Hastalıkları (9-11)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2*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39,9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594113"/>
                  </a:ext>
                </a:extLst>
              </a:tr>
              <a:tr h="4034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Tıbbi Farmakoloji (12-35)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12,8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53,2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043095"/>
                  </a:ext>
                </a:extLst>
              </a:tr>
              <a:tr h="415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Tıbbi Mikrobiyoloji (36-77)</a:t>
                      </a:r>
                      <a:endParaRPr lang="tr-TR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41*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28,0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68,4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324477"/>
                  </a:ext>
                </a:extLst>
              </a:tr>
              <a:tr h="415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3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Tıbbi Patoloji (78-95)</a:t>
                      </a:r>
                      <a:endParaRPr lang="tr-TR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11,3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63,0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725213"/>
                  </a:ext>
                </a:extLst>
              </a:tr>
              <a:tr h="415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Enfeksiyon Hastalıkları ve Klinik </a:t>
                      </a:r>
                      <a:r>
                        <a:rPr lang="tr-TR" sz="240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Mik</a:t>
                      </a: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.(96-100)</a:t>
                      </a:r>
                      <a:endParaRPr lang="tr-TR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75,1</a:t>
                      </a: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636129"/>
                  </a:ext>
                </a:extLst>
              </a:tr>
              <a:tr h="415698">
                <a:tc gridSpan="4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04" marR="56204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7DE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086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568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2252</Words>
  <Application>Microsoft Office PowerPoint</Application>
  <PresentationFormat>Geniş ekran</PresentationFormat>
  <Paragraphs>880</Paragraphs>
  <Slides>35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35</vt:i4>
      </vt:variant>
    </vt:vector>
  </HeadingPairs>
  <TitlesOfParts>
    <vt:vector size="47" baseType="lpstr">
      <vt:lpstr>Arial</vt:lpstr>
      <vt:lpstr>Arial Black</vt:lpstr>
      <vt:lpstr>Arial TUR</vt:lpstr>
      <vt:lpstr>Calibri</vt:lpstr>
      <vt:lpstr>Calibri Light</vt:lpstr>
      <vt:lpstr>Cambria</vt:lpstr>
      <vt:lpstr>Times New Roman</vt:lpstr>
      <vt:lpstr>Wingdings</vt:lpstr>
      <vt:lpstr>Office Teması</vt:lpstr>
      <vt:lpstr>Ofis Teması</vt:lpstr>
      <vt:lpstr>1_Ofis Teması</vt:lpstr>
      <vt:lpstr>2_Ofis Teması</vt:lpstr>
      <vt:lpstr>2023 – 2024 EĞİTİM YILI 3. SINIF 2. KURUL DEĞERLENDİRMESİ </vt:lpstr>
      <vt:lpstr>PowerPoint Sunusu</vt:lpstr>
      <vt:lpstr>PowerPoint Sunusu</vt:lpstr>
      <vt:lpstr>SINAV VERİLERİ</vt:lpstr>
      <vt:lpstr>Sınav sorularının dağılımı </vt:lpstr>
      <vt:lpstr>PowerPoint Sunusu</vt:lpstr>
      <vt:lpstr>PUANLAMA</vt:lpstr>
      <vt:lpstr>PowerPoint Sunusu</vt:lpstr>
      <vt:lpstr>PowerPoint Sunusu</vt:lpstr>
      <vt:lpstr>BARAJA TAKILAN ÖĞRENCİ SAYISI: (DERS GRUPLARINA GÖRE)</vt:lpstr>
      <vt:lpstr>EN FAZLA DOĞRU  VE YANLIŞ CEVAPLANAN SORULAR </vt:lpstr>
      <vt:lpstr>EN FAZLA DOĞRU CEVAPLANAN SORU</vt:lpstr>
      <vt:lpstr>EN FAZLA YANLIŞ CEVAPLANAN SORU</vt:lpstr>
      <vt:lpstr>DERS BAZINDA EN FAZLA DOĞRU VE YANLIŞ CEVAPLANAN SORULAR  </vt:lpstr>
      <vt:lpstr>GÜVENİRLİK</vt:lpstr>
      <vt:lpstr>SINAV ZORLUK İNDEKSİ </vt:lpstr>
      <vt:lpstr>SORULARIN NİTELİĞİ</vt:lpstr>
      <vt:lpstr>PowerPoint Sunusu</vt:lpstr>
      <vt:lpstr>PowerPoint Sunusu</vt:lpstr>
      <vt:lpstr>PowerPoint Sunusu</vt:lpstr>
      <vt:lpstr>PowerPoint Sunusu</vt:lpstr>
      <vt:lpstr>PowerPoint Sunusu</vt:lpstr>
      <vt:lpstr>Özetle;</vt:lpstr>
      <vt:lpstr>KURULLA İLGİLİ ÖĞRENCİLERİN OLUMLU GÖRÜŞLERİ</vt:lpstr>
      <vt:lpstr>KURULLA İLGİLİ ÖĞRENCİLERİN OLUMLU GÖRÜŞLERİ</vt:lpstr>
      <vt:lpstr>KURULLA İLGİLİ ÖĞRENCİLERİN OLUMLU GÖRÜŞLERİ</vt:lpstr>
      <vt:lpstr>KURULLA İLGİLİ ÖĞRENCİLERİN OLUMLU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564</cp:revision>
  <dcterms:created xsi:type="dcterms:W3CDTF">2022-10-27T00:48:35Z</dcterms:created>
  <dcterms:modified xsi:type="dcterms:W3CDTF">2025-05-06T09:46:40Z</dcterms:modified>
</cp:coreProperties>
</file>